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Override3.xml" ContentType="application/vnd.openxmlformats-officedocument.themeOverr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79"/>
  </p:notesMasterIdLst>
  <p:sldIdLst>
    <p:sldId id="256" r:id="rId2"/>
    <p:sldId id="401" r:id="rId3"/>
    <p:sldId id="397" r:id="rId4"/>
    <p:sldId id="350" r:id="rId5"/>
    <p:sldId id="361" r:id="rId6"/>
    <p:sldId id="362" r:id="rId7"/>
    <p:sldId id="363" r:id="rId8"/>
    <p:sldId id="354" r:id="rId9"/>
    <p:sldId id="355" r:id="rId10"/>
    <p:sldId id="345" r:id="rId11"/>
    <p:sldId id="364" r:id="rId12"/>
    <p:sldId id="366" r:id="rId13"/>
    <p:sldId id="302" r:id="rId14"/>
    <p:sldId id="304" r:id="rId15"/>
    <p:sldId id="352" r:id="rId16"/>
    <p:sldId id="353" r:id="rId17"/>
    <p:sldId id="301" r:id="rId18"/>
    <p:sldId id="303" r:id="rId19"/>
    <p:sldId id="306" r:id="rId20"/>
    <p:sldId id="367" r:id="rId21"/>
    <p:sldId id="307" r:id="rId22"/>
    <p:sldId id="310" r:id="rId23"/>
    <p:sldId id="383" r:id="rId24"/>
    <p:sldId id="311" r:id="rId25"/>
    <p:sldId id="315" r:id="rId26"/>
    <p:sldId id="316" r:id="rId27"/>
    <p:sldId id="400" r:id="rId28"/>
    <p:sldId id="369" r:id="rId29"/>
    <p:sldId id="368" r:id="rId30"/>
    <p:sldId id="402" r:id="rId31"/>
    <p:sldId id="408" r:id="rId32"/>
    <p:sldId id="351" r:id="rId33"/>
    <p:sldId id="404" r:id="rId34"/>
    <p:sldId id="317" r:id="rId35"/>
    <p:sldId id="337" r:id="rId36"/>
    <p:sldId id="338" r:id="rId37"/>
    <p:sldId id="407" r:id="rId38"/>
    <p:sldId id="339" r:id="rId39"/>
    <p:sldId id="403" r:id="rId40"/>
    <p:sldId id="399" r:id="rId41"/>
    <p:sldId id="371" r:id="rId42"/>
    <p:sldId id="372" r:id="rId43"/>
    <p:sldId id="373" r:id="rId44"/>
    <p:sldId id="409" r:id="rId45"/>
    <p:sldId id="322" r:id="rId46"/>
    <p:sldId id="328" r:id="rId47"/>
    <p:sldId id="410" r:id="rId48"/>
    <p:sldId id="411" r:id="rId49"/>
    <p:sldId id="340" r:id="rId50"/>
    <p:sldId id="412" r:id="rId51"/>
    <p:sldId id="379" r:id="rId52"/>
    <p:sldId id="413" r:id="rId53"/>
    <p:sldId id="414" r:id="rId54"/>
    <p:sldId id="419" r:id="rId55"/>
    <p:sldId id="420" r:id="rId56"/>
    <p:sldId id="376" r:id="rId57"/>
    <p:sldId id="377" r:id="rId58"/>
    <p:sldId id="405" r:id="rId59"/>
    <p:sldId id="406" r:id="rId60"/>
    <p:sldId id="381" r:id="rId61"/>
    <p:sldId id="341" r:id="rId62"/>
    <p:sldId id="415" r:id="rId63"/>
    <p:sldId id="416" r:id="rId64"/>
    <p:sldId id="342" r:id="rId65"/>
    <p:sldId id="398" r:id="rId66"/>
    <p:sldId id="389" r:id="rId67"/>
    <p:sldId id="390" r:id="rId68"/>
    <p:sldId id="417" r:id="rId69"/>
    <p:sldId id="391" r:id="rId70"/>
    <p:sldId id="392" r:id="rId71"/>
    <p:sldId id="393" r:id="rId72"/>
    <p:sldId id="394" r:id="rId73"/>
    <p:sldId id="374" r:id="rId74"/>
    <p:sldId id="418" r:id="rId75"/>
    <p:sldId id="382" r:id="rId76"/>
    <p:sldId id="395" r:id="rId77"/>
    <p:sldId id="396" r:id="rId7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 autoAdjust="0"/>
    <p:restoredTop sz="69719" autoAdjust="0"/>
  </p:normalViewPr>
  <p:slideViewPr>
    <p:cSldViewPr>
      <p:cViewPr>
        <p:scale>
          <a:sx n="60" d="100"/>
          <a:sy n="60" d="100"/>
        </p:scale>
        <p:origin x="-276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72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ED133-79EA-48CC-A522-8C2A771A9097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896A7-7CA3-45E9-A9E8-75F76B8A20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5269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1675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8503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969285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78606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74360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093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x-non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58382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73084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0492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02809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321558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08249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658774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19766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7615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18449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5135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48347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004560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254795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95674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829784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109443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414115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247008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73283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700041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11552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542473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37238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731804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93879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x-non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545445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000876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617772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015284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358190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325282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825466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189589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922982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7796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128563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24011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646872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296941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082237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703780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4707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135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96A7-7CA3-45E9-A9E8-75F76B8A20A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2929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C19BED7-79CD-418A-92B8-7564B39A9A75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B100222-ED44-4F6D-88E1-FE9AF9C031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500E4-AF89-4E1D-94F8-FE22F23485BE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3E7F1-B1DA-41D6-A1B6-536377808D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F4889-B3B2-48B9-8187-D4D7737442E9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4488B-B5CC-4457-A6A9-459F7431F9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9DBEA-C062-40F7-B3A0-71D07BCF8A38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115E-3973-46FD-9D27-E2DECB113F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0B15DA-65CB-4C74-97DF-3766A013D65C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F08EE5-D437-4D70-9D17-E38FC696D5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73A1A0-61EA-41BF-8E43-D1787516189F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FF075A-5988-4B42-B673-5DF4A50227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34A5CA-F4A7-4449-8A4C-4AFC06AD9EC3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BF5EB3-B59F-4FF2-B163-E394CEB30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30C269-303F-4040-BAE4-39DD77590EBB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BAC9A4B-A8BA-4013-BACE-5467B33C9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14C6D-1626-4F2F-BCE9-239B6C4C529F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16D6F-40E7-4E48-8751-505114BF6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7CD8B3-F5AB-4847-B5AE-F4CAF174F0BD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62CD28-CF80-4DE4-B938-42477F266F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29EAD5B-CB5F-4DEF-A8F6-904B37D0402F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0EDD09C-3CCD-4F58-B675-E616C04ED8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723740D-D356-4BF7-A7FD-FF2071B6FDAC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F7B451C-6D50-4086-960B-E246357EB2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3" r:id="rId2"/>
    <p:sldLayoutId id="2147483798" r:id="rId3"/>
    <p:sldLayoutId id="2147483799" r:id="rId4"/>
    <p:sldLayoutId id="2147483800" r:id="rId5"/>
    <p:sldLayoutId id="2147483801" r:id="rId6"/>
    <p:sldLayoutId id="2147483794" r:id="rId7"/>
    <p:sldLayoutId id="2147483802" r:id="rId8"/>
    <p:sldLayoutId id="2147483803" r:id="rId9"/>
    <p:sldLayoutId id="2147483795" r:id="rId10"/>
    <p:sldLayoutId id="214748379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09600"/>
            <a:ext cx="7620000" cy="16764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perspectiveContrastingRightFacing"/>
            <a:lightRig rig="threePt" dir="t"/>
          </a:scene3d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x-none" sz="4000" dirty="0" smtClean="0">
                <a:solidFill>
                  <a:schemeClr val="tx2">
                    <a:satMod val="130000"/>
                  </a:schemeClr>
                </a:solidFill>
              </a:rPr>
              <a:t>Награда и казна – педагошки избор или нужност</a:t>
            </a:r>
            <a:endParaRPr lang="en-US" sz="40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6248400"/>
            <a:ext cx="6248400" cy="381000"/>
          </a:xfrm>
          <a:solidFill>
            <a:schemeClr val="bg2">
              <a:lumMod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R="0" algn="l">
              <a:buFont typeface="Wingdings 2" pitchFamily="18" charset="2"/>
              <a:buNone/>
            </a:pPr>
            <a:r>
              <a:rPr lang="en-US" sz="1700" dirty="0" err="1" smtClean="0">
                <a:solidFill>
                  <a:schemeClr val="tx1"/>
                </a:solidFill>
                <a:cs typeface="Arial" charset="0"/>
              </a:rPr>
              <a:t>Момчило</a:t>
            </a:r>
            <a:r>
              <a:rPr lang="en-US" sz="17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en-US" sz="1700" dirty="0" err="1" smtClean="0">
                <a:solidFill>
                  <a:schemeClr val="tx1"/>
                </a:solidFill>
                <a:cs typeface="Arial" charset="0"/>
              </a:rPr>
              <a:t>Степановић</a:t>
            </a:r>
            <a:r>
              <a:rPr lang="en-US" sz="1700" dirty="0" smtClean="0">
                <a:solidFill>
                  <a:schemeClr val="tx1"/>
                </a:solidFill>
                <a:cs typeface="Arial" charset="0"/>
              </a:rPr>
              <a:t> – </a:t>
            </a:r>
            <a:r>
              <a:rPr lang="en-US" sz="1700" dirty="0" err="1" smtClean="0">
                <a:solidFill>
                  <a:schemeClr val="tx1"/>
                </a:solidFill>
                <a:cs typeface="Arial" charset="0"/>
              </a:rPr>
              <a:t>дипломирани</a:t>
            </a:r>
            <a:r>
              <a:rPr lang="en-US" sz="17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en-US" sz="1700" dirty="0" err="1" smtClean="0">
                <a:solidFill>
                  <a:schemeClr val="tx1"/>
                </a:solidFill>
                <a:cs typeface="Arial" charset="0"/>
              </a:rPr>
              <a:t>учитељ</a:t>
            </a:r>
            <a:r>
              <a:rPr lang="en-US" sz="1700" dirty="0" smtClean="0">
                <a:solidFill>
                  <a:schemeClr val="tx1"/>
                </a:solidFill>
                <a:cs typeface="Arial" charset="0"/>
              </a:rPr>
              <a:t> – </a:t>
            </a:r>
            <a:r>
              <a:rPr lang="en-US" sz="1700" dirty="0" err="1" smtClean="0">
                <a:solidFill>
                  <a:schemeClr val="tx1"/>
                </a:solidFill>
                <a:cs typeface="Arial" charset="0"/>
              </a:rPr>
              <a:t>мастер</a:t>
            </a:r>
            <a:endParaRPr lang="x-none" sz="1700" dirty="0" smtClean="0">
              <a:solidFill>
                <a:schemeClr val="tx1"/>
              </a:solidFill>
              <a:cs typeface="Arial" charset="0"/>
            </a:endParaRPr>
          </a:p>
          <a:p>
            <a:pPr marR="0" algn="l">
              <a:buFont typeface="Wingdings 2" pitchFamily="18" charset="2"/>
              <a:buNone/>
            </a:pPr>
            <a:endParaRPr lang="en-US" sz="1700" dirty="0" smtClean="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9222" name="Picture 4" descr="E:\ClipArtGalerijaOd Stanaka\Vektor\HUMOR\LITTLFIB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0987" y="1828800"/>
            <a:ext cx="3783013" cy="4095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9223" name="TextBox 4"/>
          <p:cNvSpPr txBox="1">
            <a:spLocks noChangeArrowheads="1"/>
          </p:cNvSpPr>
          <p:nvPr/>
        </p:nvSpPr>
        <p:spPr bwMode="auto">
          <a:xfrm>
            <a:off x="228600" y="5257800"/>
            <a:ext cx="5257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/>
              <a:t>Каталошки</a:t>
            </a:r>
            <a:r>
              <a:rPr lang="en-US" sz="2400" dirty="0"/>
              <a:t> </a:t>
            </a:r>
            <a:r>
              <a:rPr lang="en-US" sz="2400" dirty="0" err="1"/>
              <a:t>број</a:t>
            </a:r>
            <a:r>
              <a:rPr lang="en-US" sz="2400" dirty="0"/>
              <a:t> 570</a:t>
            </a:r>
            <a:r>
              <a:rPr lang="en-US" sz="2400" dirty="0" smtClean="0"/>
              <a:t>.</a:t>
            </a:r>
            <a:endParaRPr lang="x-none" sz="2400" dirty="0"/>
          </a:p>
          <a:p>
            <a:r>
              <a:rPr lang="x-none" sz="2400" dirty="0" smtClean="0"/>
              <a:t>РЦ Смедерево 12. и 13. 5. 2012.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781800" y="457200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 smtClean="0"/>
              <a:t>Може ли се без казне и награде?!?</a:t>
            </a:r>
            <a:endParaRPr lang="en-US" sz="2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6705600" y="304800"/>
            <a:ext cx="1905000" cy="1447800"/>
          </a:xfrm>
          <a:prstGeom prst="wedgeRoundRect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138"/>
            <a:ext cx="2133600" cy="576262"/>
          </a:xfr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r>
              <a:rPr lang="x-none" dirty="0" smtClean="0"/>
              <a:t>Школа</a:t>
            </a:r>
          </a:p>
          <a:p>
            <a:endParaRPr lang="x-none" dirty="0" smtClean="0"/>
          </a:p>
          <a:p>
            <a:endParaRPr lang="x-none" dirty="0" smtClean="0"/>
          </a:p>
          <a:p>
            <a:endParaRPr lang="x-none" dirty="0" smtClean="0"/>
          </a:p>
          <a:p>
            <a:endParaRPr lang="x-none" dirty="0" smtClean="0"/>
          </a:p>
          <a:p>
            <a:endParaRPr lang="x-none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Игра асоцијација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248400" y="1524000"/>
            <a:ext cx="2057400" cy="5232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x-none" sz="2800" dirty="0" smtClean="0"/>
              <a:t>Наставник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248400" y="4191000"/>
            <a:ext cx="2286000" cy="5232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x-none" sz="2800" dirty="0" smtClean="0"/>
              <a:t>Родитељ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1400" y="2895600"/>
            <a:ext cx="2286000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x-none" sz="3200" dirty="0" smtClean="0"/>
              <a:t>Сарадња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4267200"/>
            <a:ext cx="2057400" cy="5232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x-none" sz="2800" dirty="0" smtClean="0"/>
              <a:t>Ученик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Неоподан услов за успех у сваком послу у којем је више актера окупљено око заједничког циља</a:t>
            </a:r>
          </a:p>
          <a:p>
            <a:r>
              <a:rPr lang="x-none" dirty="0" smtClean="0"/>
              <a:t>Принципи сарадње:</a:t>
            </a:r>
          </a:p>
          <a:p>
            <a:pPr lvl="1"/>
            <a:r>
              <a:rPr lang="x-none" dirty="0" smtClean="0"/>
              <a:t>Постојање заједничког циља</a:t>
            </a:r>
          </a:p>
          <a:p>
            <a:pPr lvl="1"/>
            <a:r>
              <a:rPr lang="x-none" dirty="0" smtClean="0"/>
              <a:t>Да се сви добро осећају</a:t>
            </a:r>
          </a:p>
          <a:p>
            <a:pPr lvl="1"/>
            <a:r>
              <a:rPr lang="x-none" dirty="0" smtClean="0"/>
              <a:t>Јасан распоред задужења, обавеза и одговорности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Сарадња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Јасно исказана и присутна добронамерност око реализације заједничког посла</a:t>
            </a:r>
          </a:p>
          <a:p>
            <a:r>
              <a:rPr lang="x-none" dirty="0" smtClean="0"/>
              <a:t>Комуникацијске вештине</a:t>
            </a:r>
          </a:p>
          <a:p>
            <a:r>
              <a:rPr lang="x-none" dirty="0" smtClean="0"/>
              <a:t>Јасна подела надлежности и задужења</a:t>
            </a:r>
          </a:p>
          <a:p>
            <a:r>
              <a:rPr lang="x-none" dirty="0" smtClean="0"/>
              <a:t>Уважавање различитости</a:t>
            </a:r>
          </a:p>
          <a:p>
            <a:r>
              <a:rPr lang="x-none" dirty="0" smtClean="0"/>
              <a:t>Стрпљење и толеранција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Услови за сарадњу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229600" cy="373380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Пронађите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реч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која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Вас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најприближније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описује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реч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којој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налазите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себе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када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мислите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свој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живот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 у целини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Шта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сам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ја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, ко сам, где налазим себе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???”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 pitchFamily="34" charset="0"/>
              <a:buNone/>
              <a:defRPr/>
            </a:pPr>
            <a:endParaRPr lang="en-US" dirty="0" smtClean="0">
              <a:latin typeface="Corbel" pitchFamily="34" charset="0"/>
            </a:endParaRP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96200" cy="1143000"/>
          </a:xfrm>
          <a:solidFill>
            <a:schemeClr val="accent4">
              <a:lumMod val="40000"/>
              <a:lumOff val="60000"/>
            </a:schemeClr>
          </a:solidFill>
          <a:scene3d>
            <a:camera prst="perspectiveRelaxedModerately"/>
            <a:lightRig rig="threePt" dir="t"/>
          </a:scene3d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Задатак: Реч која ме описује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358140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откријемо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ком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правцу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размишљамо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погледамо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себе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”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обично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гледамо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друге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уочимо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шта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најближе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чиме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можемо да се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идентификујемо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90800" cy="1143000"/>
          </a:xfrm>
          <a:solidFill>
            <a:schemeClr val="accent4">
              <a:lumMod val="40000"/>
              <a:lumOff val="60000"/>
            </a:schemeClr>
          </a:solidFill>
          <a:scene3d>
            <a:camera prst="perspectiveRelaxedModerately"/>
            <a:lightRig rig="threePt" dir="t"/>
          </a:scene3d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Сврха: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Шта је дете које имамо пред собом у учионици?</a:t>
            </a:r>
          </a:p>
          <a:p>
            <a:pPr lvl="1"/>
            <a:r>
              <a:rPr lang="x-none" dirty="0" smtClean="0"/>
              <a:t>Ђак?</a:t>
            </a:r>
          </a:p>
          <a:p>
            <a:pPr lvl="1"/>
            <a:r>
              <a:rPr lang="x-none" dirty="0" smtClean="0"/>
              <a:t>Људско биће у настајању и развоју?</a:t>
            </a:r>
          </a:p>
          <a:p>
            <a:pPr lvl="1"/>
            <a:r>
              <a:rPr lang="x-none" dirty="0" smtClean="0"/>
              <a:t>Мамино и татино “злато”?</a:t>
            </a:r>
          </a:p>
          <a:p>
            <a:r>
              <a:rPr lang="x-none" dirty="0" smtClean="0"/>
              <a:t>По непосредној важности за само дете, којим редоследом бисмо могли да “рангирамо” наведене тезе?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Питање?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Ко је и шта је наш ученик?</a:t>
            </a:r>
          </a:p>
          <a:p>
            <a:r>
              <a:rPr lang="x-none" dirty="0" smtClean="0"/>
              <a:t>Да ли је његова “срећа или несрећа” што је наш ђак?</a:t>
            </a:r>
          </a:p>
          <a:p>
            <a:r>
              <a:rPr lang="x-none" dirty="0" smtClean="0"/>
              <a:t>Одакле је дошао и шта је донео у себи у нашу учионицу?</a:t>
            </a:r>
          </a:p>
          <a:p>
            <a:r>
              <a:rPr lang="x-none" dirty="0" smtClean="0"/>
              <a:t>Где је наше место у његовом детињству и животу?</a:t>
            </a:r>
          </a:p>
          <a:p>
            <a:r>
              <a:rPr lang="x-none" dirty="0" smtClean="0"/>
              <a:t>Које и какве могућности стоје исперд ње или њега?</a:t>
            </a:r>
          </a:p>
          <a:p>
            <a:pPr>
              <a:buNone/>
            </a:pPr>
            <a:r>
              <a:rPr lang="x-none" dirty="0" smtClean="0"/>
              <a:t>Шта је најбоље за ученика, а шта за нас?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Питања која себи изнова постављамо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40812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скали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1 -10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процени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те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којој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мери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с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те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присутни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сада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овде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”,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односно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којој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мери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мисли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негде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 на неком другом месту,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у “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прошлости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будућности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”</a:t>
            </a:r>
            <a:endParaRPr lang="x-none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Зашто је то важно?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Колико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смо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часу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?” </a:t>
            </a:r>
            <a:r>
              <a:rPr lang="x-none" i="1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Занимљивост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x-none" i="1" dirty="0" smtClean="0">
                <a:latin typeface="Arial" pitchFamily="34" charset="0"/>
                <a:cs typeface="Arial" pitchFamily="34" charset="0"/>
              </a:rPr>
              <a:t>Лепота је у очима нога који гледа – и у уху онога који слуша</a:t>
            </a:r>
          </a:p>
          <a:p>
            <a:pPr marL="366204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Степен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заокупљености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прошлошћу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будућношћу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 битно утиче на процес учења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66204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53200" cy="1143000"/>
          </a:xfrm>
          <a:solidFill>
            <a:schemeClr val="accent4">
              <a:lumMod val="40000"/>
              <a:lumOff val="60000"/>
            </a:schemeClr>
          </a:solidFill>
          <a:scene3d>
            <a:camera prst="perspectiveRelaxedModerately"/>
            <a:lightRig rig="threePt" dir="t"/>
          </a:scene3d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Задатак: ПРИСУТНОСТ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8526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вашој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процени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скали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1 -10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којој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мери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ученици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просечно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присутни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”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настави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  <a:endParaRPr lang="x-none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Шта је то што доприноси да пажња на часу доста варира, од ученика до ученика, и од ситуације до ситуације?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670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Питање?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6240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ли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овом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тренутку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осећате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сигурно, мирно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спокојно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Ако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нешто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нарушава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Ваш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мир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можете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ли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препознате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шта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то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480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Питање?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Програм стручног усавршавања </a:t>
            </a:r>
            <a:r>
              <a:rPr lang="ru-RU" dirty="0" smtClean="0"/>
              <a:t>у основношколском и предшколском образовању</a:t>
            </a:r>
            <a:endParaRPr lang="ru-RU" dirty="0"/>
          </a:p>
          <a:p>
            <a:r>
              <a:rPr lang="ru-RU" dirty="0"/>
              <a:t>Редни број у каталогу 570</a:t>
            </a:r>
          </a:p>
          <a:p>
            <a:r>
              <a:rPr lang="ru-RU" dirty="0"/>
              <a:t>Циљна група: учитељи, предметни наставници, стручни сарадници, васпитачи</a:t>
            </a:r>
          </a:p>
          <a:p>
            <a:r>
              <a:rPr lang="ru-RU" dirty="0"/>
              <a:t>Координатор: Момчило Степановић </a:t>
            </a:r>
          </a:p>
          <a:p>
            <a:r>
              <a:rPr lang="ru-RU" dirty="0"/>
              <a:t>064/135 72 </a:t>
            </a:r>
            <a:r>
              <a:rPr lang="ru-RU" dirty="0" smtClean="0"/>
              <a:t>78</a:t>
            </a:r>
            <a:endParaRPr lang="en-US" dirty="0" smtClean="0"/>
          </a:p>
          <a:p>
            <a:r>
              <a:rPr lang="en-US" dirty="0" smtClean="0"/>
              <a:t>stlamomcilo@gmail.com</a:t>
            </a:r>
            <a:endParaRPr lang="ru-RU" dirty="0"/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Семинар: </a:t>
            </a:r>
            <a:r>
              <a:rPr lang="ru-RU" dirty="0" smtClean="0"/>
              <a:t>Награда </a:t>
            </a:r>
            <a:r>
              <a:rPr lang="ru-RU" dirty="0"/>
              <a:t>и казна – педагошки избор или нужност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66939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Радионица: Узроци “немира” и недисциплине</a:t>
            </a:r>
            <a:endParaRPr lang="en-US" dirty="0"/>
          </a:p>
        </p:txBody>
      </p:sp>
      <p:pic>
        <p:nvPicPr>
          <p:cNvPr id="4" name="Content Placeholder 3" descr="nagrada i kazna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600201"/>
            <a:ext cx="617219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1" y="5029200"/>
            <a:ext cx="6324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x-none" sz="2400" dirty="0" smtClean="0"/>
              <a:t>“С</a:t>
            </a:r>
            <a:r>
              <a:rPr lang="sr-Latn-CS" sz="2400" dirty="0" smtClean="0"/>
              <a:t>рећ</a:t>
            </a:r>
            <a:r>
              <a:rPr lang="x-none" sz="2400" dirty="0" smtClean="0"/>
              <a:t>а</a:t>
            </a:r>
            <a:r>
              <a:rPr lang="sr-Latn-CS" sz="2400" dirty="0" smtClean="0"/>
              <a:t> </a:t>
            </a:r>
            <a:r>
              <a:rPr lang="x-none" sz="2400" dirty="0" smtClean="0"/>
              <a:t>је</a:t>
            </a:r>
            <a:r>
              <a:rPr lang="sr-Latn-CS" sz="2400" dirty="0" smtClean="0"/>
              <a:t> стање ума када имамо ведре мисли добар део времена</a:t>
            </a:r>
            <a:r>
              <a:rPr lang="x-none" sz="2400" dirty="0" smtClean="0"/>
              <a:t>!”          </a:t>
            </a:r>
          </a:p>
          <a:p>
            <a:pPr eaLnBrk="1" hangingPunct="1"/>
            <a:r>
              <a:rPr lang="x-none" dirty="0" smtClean="0"/>
              <a:t>                                                          </a:t>
            </a:r>
            <a:r>
              <a:rPr lang="sr-Latn-CS" dirty="0" smtClean="0"/>
              <a:t>Др Џон А. Шиндлер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Страх од непознатог (друштва - људи, ауторитета, искуства, наступа, срамоте, неуважавања, неприхватања...)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Незадовољство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Очекивања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садашње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будуће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време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  <a:endParaRPr lang="x-none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Тешкоће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Досада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нервоза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>
              <a:latin typeface="Corbe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00600" cy="1143000"/>
          </a:xfrm>
          <a:solidFill>
            <a:schemeClr val="accent4">
              <a:lumMod val="40000"/>
              <a:lumOff val="60000"/>
            </a:schemeClr>
          </a:solidFill>
          <a:scene3d>
            <a:camera prst="perspectiveRelaxedModerately"/>
            <a:lightRig rig="threePt" dir="t"/>
          </a:scene3d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Узроци “немира”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8526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x-none" b="1" dirty="0" smtClean="0">
                <a:latin typeface="Arial" pitchFamily="34" charset="0"/>
                <a:cs typeface="Arial" pitchFamily="34" charset="0"/>
              </a:rPr>
              <a:t>Унутрашњи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x-none" b="1" dirty="0" smtClean="0">
                <a:latin typeface="Arial" pitchFamily="34" charset="0"/>
                <a:cs typeface="Arial" pitchFamily="34" charset="0"/>
              </a:rPr>
              <a:t>сукоб</a:t>
            </a:r>
            <a:r>
              <a:rPr lang="x-none" dirty="0" smtClean="0">
                <a:latin typeface="Arial" pitchFamily="34" charset="0"/>
                <a:cs typeface="Arial" pitchFamily="34" charset="0"/>
              </a:rPr>
              <a:t> између потреба за емотивним, социјалним, духовним, телесним и другим задовољствима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Да ли је дете немирно зато што жели да буде немирно, или жели нешто друго?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У којој мери ми као одрасли можемо да се “контролишемо” у неким ситуацијама?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102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Шта је то: “Немир”?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бежање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себе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</a:t>
            </a:r>
          </a:p>
          <a:p>
            <a:pPr lvl="1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дуван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кафа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оговарање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</a:t>
            </a:r>
          </a:p>
          <a:p>
            <a:pPr lvl="1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алхохол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дрога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x-none" sz="2400" dirty="0" smtClean="0">
                <a:latin typeface="Arial" pitchFamily="34" charset="0"/>
                <a:cs typeface="Arial" pitchFamily="34" charset="0"/>
              </a:rPr>
              <a:t>преједање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телевизија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интернет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шопинг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</a:t>
            </a:r>
          </a:p>
          <a:p>
            <a:pPr lvl="1"/>
            <a:r>
              <a:rPr lang="x-none" sz="2400" dirty="0" smtClean="0">
                <a:latin typeface="Arial" pitchFamily="34" charset="0"/>
                <a:cs typeface="Arial" pitchFamily="34" charset="0"/>
              </a:rPr>
              <a:t>Потрага за љубављу,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секс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Перфекција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Corbel" pitchFamily="34" charset="0"/>
              </a:rPr>
              <a:t>Несвесни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покушаји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да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се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отклони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немир</a:t>
            </a:r>
            <a:r>
              <a:rPr lang="x-none" dirty="0" smtClean="0">
                <a:latin typeface="Corbel" pitchFamily="34" charset="0"/>
              </a:rPr>
              <a:t>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40050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Зашто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све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ово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важно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  <a:endParaRPr lang="x-none" dirty="0" smtClean="0">
              <a:latin typeface="Arial" pitchFamily="34" charset="0"/>
              <a:cs typeface="Aria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“Унутрашњи немири” деце су најчешћи узроци НЕДИСЦИПЛИНЕ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Недисциплина је најчешћи разлог кажњавања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432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Питање?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9288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Недозвољавање да “немир” деце постане “немир” одраслих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Задржавање присутности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Избегавање “замке” емотивног реаговања</a:t>
            </a:r>
          </a:p>
          <a:p>
            <a:pPr marL="1144079" lvl="3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Немир – предмет пажње, али не извор ширења немира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96200" cy="1143000"/>
          </a:xfrm>
          <a:solidFill>
            <a:schemeClr val="accent4">
              <a:lumMod val="40000"/>
              <a:lumOff val="60000"/>
            </a:schemeClr>
          </a:solidFill>
          <a:scene3d>
            <a:camera prst="perspectiveRelaxedModerately"/>
            <a:lightRig rig="threePt" dir="t"/>
          </a:scene3d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Реаговање на недисциплину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6240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Arial" pitchFamily="34" charset="0"/>
                <a:cs typeface="Arial" pitchFamily="34" charset="0"/>
              </a:rPr>
              <a:t>“Ни један проблем не може да се реши на нивоу свести на којем је настао, већ само на вишем!”</a:t>
            </a:r>
          </a:p>
          <a:p>
            <a:pPr marL="365760" indent="-256032" algn="r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sz="2000" dirty="0" smtClean="0"/>
              <a:t>Аутор непознат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Решавање проблема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,,Онај ко жели највише да добије, мора највише да понуди!”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,,Све доброте и лепоте овог света своде се на стварање нових вредности!”</a:t>
            </a:r>
          </a:p>
          <a:p>
            <a:pPr algn="r"/>
            <a:r>
              <a:rPr lang="ru-RU" sz="2000" dirty="0"/>
              <a:t>Момчило Степановић</a:t>
            </a: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Тајна успеха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31423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Чиме се руководимо у сложеним наставним, или животним, ситуацијама?</a:t>
            </a:r>
          </a:p>
          <a:p>
            <a:pPr lvl="1"/>
            <a:r>
              <a:rPr lang="x-none" dirty="0" smtClean="0"/>
              <a:t>На основу чега доносимо одлуке када немамо понуђени модел?</a:t>
            </a:r>
          </a:p>
          <a:p>
            <a:r>
              <a:rPr lang="x-none" dirty="0" smtClean="0"/>
              <a:t>Шта је то што чини да се “добро осећамо у својој кожи”?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Питање?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Како их доживљавате и како на вас утичу промене у систему животних вредности?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Животне вредности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Унапређење компетенција</a:t>
            </a:r>
          </a:p>
          <a:p>
            <a:pPr lvl="1"/>
            <a:r>
              <a:rPr lang="x-none" dirty="0" smtClean="0"/>
              <a:t>Методичка обука</a:t>
            </a:r>
          </a:p>
          <a:p>
            <a:pPr lvl="1"/>
            <a:r>
              <a:rPr lang="x-none" dirty="0" smtClean="0"/>
              <a:t>Лични развој</a:t>
            </a:r>
          </a:p>
          <a:p>
            <a:r>
              <a:rPr lang="x-none" dirty="0" smtClean="0"/>
              <a:t>Чему стручно усавршавање?</a:t>
            </a:r>
          </a:p>
          <a:p>
            <a:pPr lvl="1"/>
            <a:r>
              <a:rPr lang="x-none" dirty="0" smtClean="0"/>
              <a:t>Форма или суштина</a:t>
            </a:r>
          </a:p>
          <a:p>
            <a:pPr lvl="1"/>
            <a:r>
              <a:rPr lang="x-none" dirty="0" smtClean="0"/>
              <a:t>Важност усавршавања</a:t>
            </a:r>
          </a:p>
          <a:p>
            <a:pPr lvl="1"/>
            <a:r>
              <a:rPr lang="x-none" dirty="0" smtClean="0"/>
              <a:t>„Вредност“ програма</a:t>
            </a:r>
          </a:p>
          <a:p>
            <a:pPr lvl="1"/>
            <a:r>
              <a:rPr lang="x-none" dirty="0"/>
              <a:t>Осетити и доживети атмосферу са друге стране „катедре“</a:t>
            </a:r>
          </a:p>
          <a:p>
            <a:pPr lvl="1"/>
            <a:endParaRPr lang="x-none" dirty="0" smtClean="0"/>
          </a:p>
          <a:p>
            <a:pPr lvl="1"/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На које потребе одговара програм?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145615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35500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Има ли у школским учионицама довољно простора за животне вредности?</a:t>
            </a:r>
          </a:p>
          <a:p>
            <a:r>
              <a:rPr lang="ru-RU" dirty="0"/>
              <a:t>На чему се заснива живот и рад у учионици?</a:t>
            </a:r>
          </a:p>
          <a:p>
            <a:pPr lvl="1"/>
            <a:r>
              <a:rPr lang="ru-RU" dirty="0"/>
              <a:t>Борба за оцене</a:t>
            </a:r>
          </a:p>
          <a:p>
            <a:pPr lvl="1"/>
            <a:r>
              <a:rPr lang="ru-RU" dirty="0"/>
              <a:t>Награде и казне</a:t>
            </a:r>
          </a:p>
          <a:p>
            <a:pPr lvl="1"/>
            <a:r>
              <a:rPr lang="ru-RU" dirty="0"/>
              <a:t>Такмичење </a:t>
            </a:r>
          </a:p>
          <a:p>
            <a:r>
              <a:rPr lang="ru-RU" dirty="0">
                <a:solidFill>
                  <a:srgbClr val="00B050"/>
                </a:solidFill>
              </a:rPr>
              <a:t>Постоје ли друге могућности?</a:t>
            </a:r>
          </a:p>
          <a:p>
            <a:pPr lvl="1"/>
            <a:r>
              <a:rPr lang="ru-RU" dirty="0"/>
              <a:t>Постоје, али животне вредности још чекају испред школских врата</a:t>
            </a:r>
          </a:p>
          <a:p>
            <a:pPr lvl="1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Јесу ли знања  важнија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од доброте, љубави, мира, радости, пажње,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разумевања...?</a:t>
            </a:r>
            <a:endParaRPr lang="x-non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Животне вредности у школи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371425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x-none" i="1" dirty="0"/>
              <a:t>Разум није све што човека чини човеком и РАЗУМ НИЈЕ СВЕСТ</a:t>
            </a:r>
          </a:p>
          <a:p>
            <a:pPr>
              <a:buNone/>
            </a:pPr>
            <a:r>
              <a:rPr lang="x-none" dirty="0"/>
              <a:t>- Свест за сваког појединца, на личном плану, важнија је од знања и способности</a:t>
            </a:r>
          </a:p>
          <a:p>
            <a:pPr>
              <a:buNone/>
            </a:pPr>
            <a:r>
              <a:rPr lang="x-none" dirty="0"/>
              <a:t>- Знање без свести обично не доноси ништа добро</a:t>
            </a: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Знање и свест</a:t>
            </a:r>
          </a:p>
        </p:txBody>
      </p:sp>
    </p:spTree>
    <p:extLst>
      <p:ext uri="{BB962C8B-B14F-4D97-AF65-F5344CB8AC3E}">
        <p14:creationId xmlns:p14="http://schemas.microsoft.com/office/powerpoint/2010/main" xmlns="" val="426958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Радионица: Животне вредности</a:t>
            </a:r>
            <a:endParaRPr lang="en-US" dirty="0"/>
          </a:p>
        </p:txBody>
      </p:sp>
      <p:pic>
        <p:nvPicPr>
          <p:cNvPr id="1026" name="Picture 2" descr="D:\slike\Album m\image02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371600"/>
            <a:ext cx="5715000" cy="3581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95400" y="5334000"/>
            <a:ext cx="6324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sr-Latn-CS" sz="3200" b="1" dirty="0" smtClean="0">
                <a:solidFill>
                  <a:schemeClr val="accent4">
                    <a:lumMod val="75000"/>
                  </a:schemeClr>
                </a:solidFill>
              </a:rPr>
              <a:t>Срећни никада нису зли</a:t>
            </a:r>
            <a:endParaRPr lang="en-US" sz="32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x-none" dirty="0" smtClean="0"/>
              <a:t>                                                    Холандска пословица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/>
              <a:t>Шта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то</a:t>
            </a:r>
            <a:r>
              <a:rPr lang="en-US" dirty="0"/>
              <a:t> </a:t>
            </a:r>
            <a:r>
              <a:rPr lang="en-US" dirty="0" err="1"/>
              <a:t>што</a:t>
            </a:r>
            <a:r>
              <a:rPr lang="en-US" dirty="0"/>
              <a:t> </a:t>
            </a:r>
            <a:r>
              <a:rPr lang="en-US" dirty="0" err="1"/>
              <a:t>чини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sr-Cyrl-CS" dirty="0">
                <a:latin typeface="Arial" charset="0"/>
              </a:rPr>
              <a:t>,,</a:t>
            </a:r>
            <a:r>
              <a:rPr lang="en-US" dirty="0" err="1"/>
              <a:t>добро</a:t>
            </a:r>
            <a:r>
              <a:rPr lang="en-US" dirty="0"/>
              <a:t> </a:t>
            </a:r>
            <a:r>
              <a:rPr lang="en-US" dirty="0" err="1"/>
              <a:t>осећамо</a:t>
            </a:r>
            <a:r>
              <a:rPr lang="en-US" dirty="0"/>
              <a:t> у </a:t>
            </a:r>
            <a:r>
              <a:rPr lang="en-US" dirty="0" err="1"/>
              <a:t>својој</a:t>
            </a:r>
            <a:r>
              <a:rPr lang="en-US" dirty="0"/>
              <a:t> </a:t>
            </a:r>
            <a:r>
              <a:rPr lang="en-US" dirty="0" err="1"/>
              <a:t>кожи</a:t>
            </a:r>
            <a:r>
              <a:rPr lang="en-US" dirty="0"/>
              <a:t>”?</a:t>
            </a:r>
          </a:p>
          <a:p>
            <a:pPr lvl="1" eaLnBrk="1" hangingPunct="1"/>
            <a:r>
              <a:rPr lang="en-US" dirty="0" err="1"/>
              <a:t>Здравље</a:t>
            </a:r>
            <a:endParaRPr lang="en-US" dirty="0"/>
          </a:p>
          <a:p>
            <a:pPr lvl="1" eaLnBrk="1" hangingPunct="1"/>
            <a:r>
              <a:rPr lang="en-US" dirty="0" err="1"/>
              <a:t>Мир</a:t>
            </a:r>
            <a:r>
              <a:rPr lang="en-US" dirty="0"/>
              <a:t> и </a:t>
            </a:r>
            <a:r>
              <a:rPr lang="en-US" dirty="0" err="1"/>
              <a:t>сигурност</a:t>
            </a:r>
            <a:endParaRPr lang="en-US" dirty="0"/>
          </a:p>
          <a:p>
            <a:pPr lvl="1" eaLnBrk="1" hangingPunct="1"/>
            <a:r>
              <a:rPr lang="en-US" dirty="0" err="1"/>
              <a:t>Љубав</a:t>
            </a:r>
            <a:endParaRPr lang="en-US" dirty="0"/>
          </a:p>
          <a:p>
            <a:pPr eaLnBrk="1" hangingPunct="1"/>
            <a:r>
              <a:rPr lang="en-US" dirty="0" err="1"/>
              <a:t>Шта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највећа</a:t>
            </a:r>
            <a:r>
              <a:rPr lang="en-US" dirty="0"/>
              <a:t> </a:t>
            </a:r>
            <a:r>
              <a:rPr lang="en-US" dirty="0" err="1"/>
              <a:t>вредност</a:t>
            </a:r>
            <a:r>
              <a:rPr lang="en-US" dirty="0"/>
              <a:t> </a:t>
            </a:r>
            <a:r>
              <a:rPr lang="en-US" dirty="0" err="1"/>
              <a:t>овог</a:t>
            </a:r>
            <a:r>
              <a:rPr lang="en-US" dirty="0"/>
              <a:t> </a:t>
            </a:r>
            <a:r>
              <a:rPr lang="en-US" dirty="0" err="1"/>
              <a:t>света</a:t>
            </a:r>
            <a:r>
              <a:rPr lang="en-US" dirty="0"/>
              <a:t>?</a:t>
            </a:r>
          </a:p>
          <a:p>
            <a:pPr lvl="1" eaLnBrk="1" hangingPunct="1"/>
            <a:r>
              <a:rPr lang="en-US" dirty="0" err="1"/>
              <a:t>Људски</a:t>
            </a:r>
            <a:r>
              <a:rPr lang="en-US" dirty="0"/>
              <a:t> </a:t>
            </a:r>
            <a:r>
              <a:rPr lang="en-US" dirty="0" err="1"/>
              <a:t>живот</a:t>
            </a:r>
            <a:endParaRPr lang="en-US" dirty="0"/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Животне вредности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182712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7764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- У </a:t>
            </a:r>
            <a:r>
              <a:rPr lang="en-US" dirty="0" err="1" smtClean="0"/>
              <a:t>чему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смисао</a:t>
            </a:r>
            <a:r>
              <a:rPr lang="en-US" dirty="0" smtClean="0"/>
              <a:t> </a:t>
            </a:r>
            <a:r>
              <a:rPr lang="en-US" dirty="0" err="1" smtClean="0"/>
              <a:t>награђивања</a:t>
            </a:r>
            <a:r>
              <a:rPr lang="en-US" dirty="0" smtClean="0"/>
              <a:t> </a:t>
            </a:r>
            <a:r>
              <a:rPr lang="en-US" dirty="0" err="1" smtClean="0"/>
              <a:t>деце</a:t>
            </a:r>
            <a:r>
              <a:rPr lang="en-US" dirty="0" smtClean="0"/>
              <a:t>?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- У </a:t>
            </a:r>
            <a:r>
              <a:rPr lang="en-US" dirty="0" err="1" smtClean="0"/>
              <a:t>чему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смисао</a:t>
            </a:r>
            <a:r>
              <a:rPr lang="en-US" dirty="0" smtClean="0"/>
              <a:t> </a:t>
            </a:r>
            <a:r>
              <a:rPr lang="en-US" dirty="0" err="1" smtClean="0"/>
              <a:t>кажњавања</a:t>
            </a:r>
            <a:r>
              <a:rPr lang="en-US" dirty="0" smtClean="0"/>
              <a:t> </a:t>
            </a:r>
            <a:r>
              <a:rPr lang="en-US" dirty="0" err="1" smtClean="0"/>
              <a:t>деце</a:t>
            </a:r>
            <a:r>
              <a:rPr lang="en-US" dirty="0" smtClean="0"/>
              <a:t>?</a:t>
            </a:r>
            <a:endParaRPr lang="x-none" dirty="0" smtClean="0"/>
          </a:p>
          <a:p>
            <a:pPr marL="621348" lvl="1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/>
              <a:t>Награђивање и кажњавање –  традиционални путеви до животних вредности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53200" cy="1143000"/>
          </a:xfrm>
          <a:solidFill>
            <a:schemeClr val="accent4">
              <a:lumMod val="40000"/>
              <a:lumOff val="60000"/>
            </a:schemeClr>
          </a:solidFill>
          <a:scene3d>
            <a:camera prst="perspectiveRelaxedModerately"/>
            <a:lightRig rig="threePt" dir="t"/>
          </a:scene3d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sz="3200" dirty="0" smtClean="0"/>
              <a:t>Животне вредности – награде и казне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Ако имамо у виду живот и животне вредности, која је највећа казна са којом се ученик може суочити у школи?</a:t>
            </a:r>
          </a:p>
          <a:p>
            <a:pPr lvl="1"/>
            <a:r>
              <a:rPr lang="x-none" dirty="0" smtClean="0"/>
              <a:t>Легитимна је</a:t>
            </a:r>
          </a:p>
          <a:p>
            <a:pPr lvl="1"/>
            <a:r>
              <a:rPr lang="x-none" dirty="0" smtClean="0"/>
              <a:t>Изриче се прећутно</a:t>
            </a:r>
          </a:p>
          <a:p>
            <a:pPr lvl="1"/>
            <a:r>
              <a:rPr lang="x-none" dirty="0" smtClean="0"/>
              <a:t>Има несагледиве последице</a:t>
            </a:r>
          </a:p>
          <a:p>
            <a:pPr lvl="1"/>
            <a:r>
              <a:rPr lang="x-none" dirty="0" smtClean="0"/>
              <a:t>Понекад траје до краја живота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Питање?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Н</a:t>
            </a:r>
          </a:p>
          <a:p>
            <a:r>
              <a:rPr lang="x-none" dirty="0" smtClean="0"/>
              <a:t>Е</a:t>
            </a:r>
          </a:p>
          <a:p>
            <a:r>
              <a:rPr lang="x-none" dirty="0" smtClean="0"/>
              <a:t>У</a:t>
            </a:r>
          </a:p>
          <a:p>
            <a:r>
              <a:rPr lang="x-none" dirty="0" smtClean="0"/>
              <a:t>С </a:t>
            </a:r>
          </a:p>
          <a:p>
            <a:r>
              <a:rPr lang="x-none" dirty="0" smtClean="0"/>
              <a:t>П</a:t>
            </a:r>
          </a:p>
          <a:p>
            <a:r>
              <a:rPr lang="x-none" dirty="0" smtClean="0"/>
              <a:t>Е </a:t>
            </a:r>
          </a:p>
          <a:p>
            <a:r>
              <a:rPr lang="x-none" dirty="0" smtClean="0"/>
              <a:t>Х</a:t>
            </a:r>
            <a:endParaRPr lang="en-US" dirty="0" smtClean="0"/>
          </a:p>
          <a:p>
            <a:r>
              <a:rPr lang="x-none" dirty="0" smtClean="0"/>
              <a:t>Осећање неуспеха је “тиха вода” која урушава систем животних вредности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Одговор:</a:t>
            </a:r>
            <a:endParaRPr lang="en-US" dirty="0"/>
          </a:p>
        </p:txBody>
      </p:sp>
      <p:pic>
        <p:nvPicPr>
          <p:cNvPr id="2050" name="Picture 2" descr="D:\slike\Album m\motivacija 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1" y="2057400"/>
            <a:ext cx="43434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/>
              <a:t>Шта је заступљенији узрок животних и школских неуспеха; недостатак способности, недостатак знања или недостатак свести?</a:t>
            </a: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Узроци неуспеха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09114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Задатак: /оно са чиме ваља изаћи на крај/</a:t>
            </a:r>
          </a:p>
          <a:p>
            <a:pPr lvl="1"/>
            <a:r>
              <a:rPr lang="x-none" dirty="0" smtClean="0"/>
              <a:t>Борба против неуспеха</a:t>
            </a:r>
          </a:p>
          <a:p>
            <a:pPr lvl="1"/>
            <a:r>
              <a:rPr lang="ru-RU" dirty="0"/>
              <a:t>Усвајање животних вредности кроз позитивно лично искуство</a:t>
            </a:r>
          </a:p>
          <a:p>
            <a:pPr lvl="1"/>
            <a:r>
              <a:rPr lang="ru-RU" dirty="0"/>
              <a:t>Отварање врата ка знањима, умењима и вештинама</a:t>
            </a:r>
          </a:p>
          <a:p>
            <a:pPr lvl="1"/>
            <a:endParaRPr lang="x-none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Улога наставника у животу ученика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/>
              <a:t>Средства: /оно што мења казне/</a:t>
            </a:r>
          </a:p>
          <a:p>
            <a:pPr lvl="1"/>
            <a:r>
              <a:rPr lang="x-none" dirty="0"/>
              <a:t>Мотивација</a:t>
            </a:r>
          </a:p>
          <a:p>
            <a:pPr lvl="1"/>
            <a:r>
              <a:rPr lang="x-none" dirty="0"/>
              <a:t>Ангажовање</a:t>
            </a:r>
          </a:p>
          <a:p>
            <a:pPr lvl="1"/>
            <a:r>
              <a:rPr lang="x-none" dirty="0"/>
              <a:t>Свест</a:t>
            </a:r>
          </a:p>
          <a:p>
            <a:pPr lvl="1"/>
            <a:r>
              <a:rPr lang="x-none" dirty="0"/>
              <a:t>Вештине </a:t>
            </a:r>
          </a:p>
          <a:p>
            <a:pPr lvl="1"/>
            <a:r>
              <a:rPr lang="x-none" dirty="0"/>
              <a:t>Разумевање  и праштање</a:t>
            </a: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/>
              <a:t>Улога наставника у животу ученика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28910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Теме:</a:t>
            </a:r>
          </a:p>
          <a:p>
            <a:pPr lvl="1"/>
            <a:r>
              <a:rPr lang="x-none" dirty="0" smtClean="0"/>
              <a:t>„Школа </a:t>
            </a:r>
            <a:r>
              <a:rPr lang="x-none" dirty="0"/>
              <a:t>без </a:t>
            </a:r>
            <a:r>
              <a:rPr lang="x-none" dirty="0" smtClean="0"/>
              <a:t>казни“</a:t>
            </a:r>
            <a:endParaRPr lang="x-none" dirty="0"/>
          </a:p>
          <a:p>
            <a:pPr lvl="1"/>
            <a:r>
              <a:rPr lang="ru-RU" dirty="0"/>
              <a:t>Животне вредности, успех и </a:t>
            </a:r>
            <a:r>
              <a:rPr lang="ru-RU" dirty="0" smtClean="0"/>
              <a:t>очекивања</a:t>
            </a:r>
          </a:p>
          <a:p>
            <a:pPr lvl="1"/>
            <a:r>
              <a:rPr lang="x-none" dirty="0" smtClean="0"/>
              <a:t>Нове педагошке компетенције</a:t>
            </a:r>
          </a:p>
          <a:p>
            <a:pPr lvl="1"/>
            <a:r>
              <a:rPr lang="x-none" dirty="0"/>
              <a:t>Темпераменти и различитост</a:t>
            </a:r>
          </a:p>
          <a:p>
            <a:pPr lvl="1"/>
            <a:r>
              <a:rPr lang="x-none" dirty="0" smtClean="0"/>
              <a:t>Мотивација </a:t>
            </a:r>
          </a:p>
          <a:p>
            <a:pPr lvl="1"/>
            <a:r>
              <a:rPr lang="x-none" dirty="0" smtClean="0"/>
              <a:t>Место награде и казне у савременој настави</a:t>
            </a:r>
          </a:p>
          <a:p>
            <a:pPr lvl="1"/>
            <a:r>
              <a:rPr lang="x-none" dirty="0" smtClean="0"/>
              <a:t>Хуманстички приступ настави</a:t>
            </a:r>
          </a:p>
          <a:p>
            <a:pPr lvl="1"/>
            <a:r>
              <a:rPr lang="x-none" dirty="0" smtClean="0"/>
              <a:t>Самодисциплина и дисциплиновање</a:t>
            </a:r>
          </a:p>
          <a:p>
            <a:pPr lvl="1"/>
            <a:r>
              <a:rPr lang="x-none" dirty="0" smtClean="0"/>
              <a:t>Договарање и поштовање договора</a:t>
            </a:r>
          </a:p>
          <a:p>
            <a:pPr lvl="1"/>
            <a:r>
              <a:rPr lang="x-none" dirty="0" smtClean="0"/>
              <a:t>Законска регукатива</a:t>
            </a:r>
            <a:endParaRPr lang="x-none" dirty="0"/>
          </a:p>
          <a:p>
            <a:pPr lvl="1"/>
            <a:endParaRPr lang="x-none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sz="4000" dirty="0" smtClean="0">
                <a:solidFill>
                  <a:schemeClr val="tx2">
                    <a:satMod val="130000"/>
                  </a:schemeClr>
                </a:solidFill>
              </a:rPr>
              <a:t>Награда и казна – педагошки избор или нужност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Шта је то што уноси немир и незадовољство у људске животе?</a:t>
            </a:r>
          </a:p>
          <a:p>
            <a:pPr lvl="1"/>
            <a:r>
              <a:rPr lang="x-none" dirty="0" smtClean="0"/>
              <a:t>Потребе</a:t>
            </a:r>
          </a:p>
          <a:p>
            <a:pPr lvl="1"/>
            <a:r>
              <a:rPr lang="x-none" dirty="0" smtClean="0"/>
              <a:t>Очекивања</a:t>
            </a:r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Питање?</a:t>
            </a:r>
            <a:endParaRPr lang="x-none" dirty="0"/>
          </a:p>
        </p:txBody>
      </p:sp>
      <p:pic>
        <p:nvPicPr>
          <p:cNvPr id="4" name="Picture 2" descr="E:\ClipArtGalerijaOd Stanaka\Vektor\HUMOR\COOKBOOK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505200"/>
            <a:ext cx="4672012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6817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Зашто се очекивања разликују?</a:t>
            </a:r>
          </a:p>
          <a:p>
            <a:r>
              <a:rPr lang="x-none" dirty="0" smtClean="0"/>
              <a:t>Ко “диктира” очекивања?</a:t>
            </a:r>
          </a:p>
          <a:p>
            <a:r>
              <a:rPr lang="x-none" dirty="0" smtClean="0">
                <a:latin typeface="Times New Roman" pitchFamily="18" charset="0"/>
              </a:rPr>
              <a:t>Емоције и п</a:t>
            </a:r>
            <a:r>
              <a:rPr lang="en-US" dirty="0" err="1" smtClean="0">
                <a:latin typeface="Times New Roman" pitchFamily="18" charset="0"/>
              </a:rPr>
              <a:t>отребе</a:t>
            </a:r>
            <a:endParaRPr lang="en-US" dirty="0" smtClean="0">
              <a:latin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Очекивања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solidFill>
                  <a:schemeClr val="accent4">
                    <a:lumMod val="75000"/>
                  </a:schemeClr>
                </a:solidFill>
              </a:rPr>
              <a:t>„Ако желиш да некога унесрећиш, само му покажи оно што не може имати“!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Радионица: Очекивања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38400" y="3352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27" name="Picture 3" descr="D:\Nagrada i kazna\Vaspitači\album\172840_10150408072605693_866050692_17235835_988206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62200"/>
            <a:ext cx="91440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Може ли традиционални школски систем задовољити сва очекивања?</a:t>
            </a:r>
          </a:p>
          <a:p>
            <a:r>
              <a:rPr lang="x-none" dirty="0" smtClean="0">
                <a:solidFill>
                  <a:schemeClr val="accent4">
                    <a:lumMod val="75000"/>
                  </a:schemeClr>
                </a:solidFill>
              </a:rPr>
              <a:t>Да ли су постојећом методичком обуком обухваћени сви елементи неопходни да наставници задовоље очекивања која стоје испред њих?</a:t>
            </a:r>
          </a:p>
          <a:p>
            <a:r>
              <a:rPr lang="x-none" dirty="0" smtClean="0">
                <a:solidFill>
                  <a:schemeClr val="accent4">
                    <a:lumMod val="75000"/>
                  </a:schemeClr>
                </a:solidFill>
              </a:rPr>
              <a:t>Којим педагошким вештинама треба да овладамо како бисмо били на висини пред нас постављеног задатка?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Очекивања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/>
              <a:t>Шта</a:t>
            </a:r>
            <a:r>
              <a:rPr lang="en-US" dirty="0"/>
              <a:t> </a:t>
            </a:r>
            <a:r>
              <a:rPr lang="en-US" dirty="0" err="1"/>
              <a:t>нам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потребно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бисмо</a:t>
            </a:r>
            <a:r>
              <a:rPr lang="en-US" dirty="0"/>
              <a:t> </a:t>
            </a:r>
            <a:r>
              <a:rPr lang="en-US" dirty="0" err="1"/>
              <a:t>били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висини</a:t>
            </a:r>
            <a:r>
              <a:rPr lang="en-US" dirty="0"/>
              <a:t> </a:t>
            </a:r>
            <a:r>
              <a:rPr lang="en-US" dirty="0" err="1"/>
              <a:t>свог</a:t>
            </a:r>
            <a:r>
              <a:rPr lang="en-US" dirty="0"/>
              <a:t> </a:t>
            </a:r>
            <a:r>
              <a:rPr lang="en-US" dirty="0" err="1"/>
              <a:t>новог</a:t>
            </a:r>
            <a:r>
              <a:rPr lang="en-US" dirty="0"/>
              <a:t> </a:t>
            </a:r>
            <a:r>
              <a:rPr lang="en-US" dirty="0" err="1"/>
              <a:t>задатка</a:t>
            </a:r>
            <a:r>
              <a:rPr lang="en-US" dirty="0"/>
              <a:t>?</a:t>
            </a:r>
          </a:p>
          <a:p>
            <a:pPr lvl="1" eaLnBrk="1" hangingPunct="1"/>
            <a:r>
              <a:rPr lang="en-US" dirty="0" err="1"/>
              <a:t>Нове</a:t>
            </a:r>
            <a:r>
              <a:rPr lang="en-US" dirty="0"/>
              <a:t> </a:t>
            </a:r>
            <a:r>
              <a:rPr lang="en-US" dirty="0" err="1" smtClean="0"/>
              <a:t>компетенције</a:t>
            </a:r>
            <a:endParaRPr lang="x-none" dirty="0" smtClean="0"/>
          </a:p>
          <a:p>
            <a:r>
              <a:rPr lang="x-none" dirty="0" smtClean="0"/>
              <a:t>Нове педагошке вештине, знања и умења</a:t>
            </a:r>
            <a:endParaRPr lang="en-US" dirty="0"/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Нови услови – нови задаци</a:t>
            </a:r>
            <a:endParaRPr lang="x-none" dirty="0"/>
          </a:p>
        </p:txBody>
      </p:sp>
      <p:pic>
        <p:nvPicPr>
          <p:cNvPr id="4" name="Picture 3" descr="E:\ClipArtGalerijaOd Stanaka\Vektor\Educatn\BAFFLED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3505200"/>
            <a:ext cx="23780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7844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40812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Corbel" pitchFamily="34" charset="0"/>
              </a:rPr>
              <a:t>Социјална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писменост</a:t>
            </a:r>
            <a:endParaRPr lang="en-US" dirty="0" smtClean="0">
              <a:latin typeface="Corbe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Corbel" pitchFamily="34" charset="0"/>
              </a:rPr>
              <a:t>П</a:t>
            </a:r>
            <a:r>
              <a:rPr lang="x-none" dirty="0" smtClean="0">
                <a:latin typeface="Corbel" pitchFamily="34" charset="0"/>
              </a:rPr>
              <a:t>е</a:t>
            </a:r>
            <a:r>
              <a:rPr lang="en-US" dirty="0" err="1" smtClean="0">
                <a:latin typeface="Corbel" pitchFamily="34" charset="0"/>
              </a:rPr>
              <a:t>рсонализација</a:t>
            </a:r>
            <a:r>
              <a:rPr lang="en-US" dirty="0" smtClean="0">
                <a:latin typeface="Corbel" pitchFamily="34" charset="0"/>
              </a:rPr>
              <a:t> 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Corbel" pitchFamily="34" charset="0"/>
              </a:rPr>
              <a:t>Емотивна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писменост</a:t>
            </a:r>
            <a:endParaRPr lang="en-US" dirty="0" smtClean="0">
              <a:latin typeface="Corbe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Corbel" pitchFamily="34" charset="0"/>
              </a:rPr>
              <a:t>Васпитна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писменост</a:t>
            </a:r>
            <a:endParaRPr lang="en-US" dirty="0" smtClean="0">
              <a:latin typeface="Corbe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Corbel" pitchFamily="34" charset="0"/>
              </a:rPr>
              <a:t>Духовна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писменост</a:t>
            </a:r>
            <a:endParaRPr lang="en-US" dirty="0" smtClean="0">
              <a:latin typeface="Corbel" pitchFamily="34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Corbel" pitchFamily="34" charset="0"/>
              </a:rPr>
              <a:t>Културна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x-none" dirty="0" smtClean="0">
                <a:latin typeface="Corbel" pitchFamily="34" charset="0"/>
              </a:rPr>
              <a:t>и етичка  </a:t>
            </a:r>
            <a:r>
              <a:rPr lang="en-US" dirty="0" err="1" smtClean="0">
                <a:latin typeface="Corbel" pitchFamily="34" charset="0"/>
              </a:rPr>
              <a:t>писменост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143000"/>
          </a:xfrm>
          <a:solidFill>
            <a:schemeClr val="accent4">
              <a:lumMod val="40000"/>
              <a:lumOff val="60000"/>
            </a:schemeClr>
          </a:solidFill>
          <a:scene3d>
            <a:camera prst="perspectiveRelaxedModerately"/>
            <a:lightRig rig="threePt" dir="t"/>
          </a:scene3d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Савремене педагошке вештине:</a:t>
            </a:r>
            <a:endParaRPr lang="en-US" dirty="0"/>
          </a:p>
        </p:txBody>
      </p:sp>
      <p:pic>
        <p:nvPicPr>
          <p:cNvPr id="4098" name="Picture 2" descr="D:\slike\Album m\mime-attachment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447800"/>
            <a:ext cx="357681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457200" y="1786128"/>
            <a:ext cx="8229600" cy="415747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+mj-lt"/>
              </a:rPr>
              <a:t>Социјализација</a:t>
            </a:r>
            <a:r>
              <a:rPr lang="en-US" dirty="0" smtClean="0">
                <a:latin typeface="+mj-lt"/>
              </a:rPr>
              <a:t> – </a:t>
            </a:r>
            <a:r>
              <a:rPr lang="x-none" dirty="0" smtClean="0">
                <a:latin typeface="+mj-lt"/>
              </a:rPr>
              <a:t>укључивање </a:t>
            </a:r>
            <a:r>
              <a:rPr lang="en-US" dirty="0" smtClean="0">
                <a:latin typeface="+mj-lt"/>
              </a:rPr>
              <a:t>у </a:t>
            </a:r>
            <a:r>
              <a:rPr lang="en-US" dirty="0" err="1" smtClean="0">
                <a:latin typeface="+mj-lt"/>
              </a:rPr>
              <a:t>друштв</a:t>
            </a:r>
            <a:r>
              <a:rPr lang="x-none" dirty="0" smtClean="0">
                <a:latin typeface="+mj-lt"/>
              </a:rPr>
              <a:t>ени живот – </a:t>
            </a:r>
          </a:p>
          <a:p>
            <a:pPr marL="621348" lvl="1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+mj-lt"/>
              </a:rPr>
              <a:t>Остварење друштвеног бића прилагођавањем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+mj-lt"/>
              </a:rPr>
              <a:t>Метод социјализације: траг који остављамо на дечијој души</a:t>
            </a:r>
          </a:p>
          <a:p>
            <a:pPr marL="621348" lvl="1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+mj-lt"/>
              </a:rPr>
              <a:t>Да ли је свет топло и добро место?</a:t>
            </a:r>
          </a:p>
          <a:p>
            <a:pPr marL="621348" lvl="1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+mj-lt"/>
              </a:rPr>
              <a:t>Да ли су људи истински или привидно добри?</a:t>
            </a:r>
            <a:endParaRPr lang="en-US" dirty="0" smtClean="0">
              <a:latin typeface="+mj-lt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err="1" smtClean="0">
                <a:latin typeface="+mj-lt"/>
              </a:rPr>
              <a:t>Персонализација</a:t>
            </a:r>
            <a:r>
              <a:rPr lang="en-US" dirty="0" smtClean="0">
                <a:latin typeface="+mj-lt"/>
              </a:rPr>
              <a:t> – </a:t>
            </a:r>
            <a:r>
              <a:rPr lang="en-US" dirty="0" err="1" smtClean="0">
                <a:latin typeface="+mj-lt"/>
              </a:rPr>
              <a:t>припрема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за</a:t>
            </a:r>
            <a:r>
              <a:rPr lang="en-US" dirty="0" smtClean="0">
                <a:latin typeface="+mj-lt"/>
              </a:rPr>
              <a:t> “</a:t>
            </a:r>
            <a:r>
              <a:rPr lang="en-US" dirty="0" err="1" smtClean="0">
                <a:latin typeface="+mj-lt"/>
              </a:rPr>
              <a:t>лични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живот</a:t>
            </a:r>
            <a:r>
              <a:rPr lang="en-US" dirty="0" smtClean="0">
                <a:latin typeface="+mj-lt"/>
              </a:rPr>
              <a:t>”</a:t>
            </a:r>
            <a:endParaRPr lang="x-none" dirty="0" smtClean="0">
              <a:latin typeface="+mj-lt"/>
            </a:endParaRPr>
          </a:p>
          <a:p>
            <a:pPr marL="621348" lvl="1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x-none" dirty="0" smtClean="0">
                <a:latin typeface="+mj-lt"/>
              </a:rPr>
              <a:t>Социјализација  - темељ персонализације</a:t>
            </a:r>
            <a:endParaRPr lang="en-US" dirty="0" smtClean="0">
              <a:latin typeface="+mj-lt"/>
            </a:endParaRP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err="1" smtClean="0">
                <a:latin typeface="+mj-lt"/>
              </a:rPr>
              <a:t>Оспособљавање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за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самоостварење</a:t>
            </a:r>
            <a:r>
              <a:rPr lang="x-none" dirty="0" smtClean="0">
                <a:latin typeface="+mj-lt"/>
              </a:rPr>
              <a:t>,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самоваспитање</a:t>
            </a:r>
            <a:r>
              <a:rPr lang="en-US" dirty="0" smtClean="0">
                <a:latin typeface="+mj-lt"/>
              </a:rPr>
              <a:t> </a:t>
            </a:r>
            <a:r>
              <a:rPr lang="x-none" dirty="0" smtClean="0">
                <a:latin typeface="+mj-lt"/>
              </a:rPr>
              <a:t>и </a:t>
            </a:r>
            <a:r>
              <a:rPr lang="en-US" dirty="0" err="1" smtClean="0">
                <a:latin typeface="+mj-lt"/>
              </a:rPr>
              <a:t>самоактуализацију</a:t>
            </a:r>
            <a:endParaRPr lang="x-none" dirty="0" smtClean="0">
              <a:latin typeface="+mj-lt"/>
            </a:endParaRPr>
          </a:p>
          <a:p>
            <a:pPr marL="859917" lvl="2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x-none" dirty="0" smtClean="0">
              <a:latin typeface="Corbel" pitchFamily="34" charset="0"/>
            </a:endParaRP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en-US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72000" cy="1143000"/>
          </a:xfrm>
          <a:solidFill>
            <a:schemeClr val="accent4">
              <a:lumMod val="40000"/>
              <a:lumOff val="60000"/>
            </a:schemeClr>
          </a:solidFill>
          <a:scene3d>
            <a:camera prst="perspectiveRelaxedModerately"/>
            <a:lightRig rig="threePt" dir="t"/>
          </a:scene3d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x-none" dirty="0" smtClean="0"/>
              <a:t>Социјализација и персонализација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>
                <a:latin typeface="+mj-lt"/>
                <a:cs typeface="Arial" charset="0"/>
              </a:rPr>
              <a:t>Социјализација</a:t>
            </a:r>
            <a:r>
              <a:rPr lang="en-US" dirty="0">
                <a:latin typeface="+mj-lt"/>
                <a:cs typeface="Arial" charset="0"/>
              </a:rPr>
              <a:t> – </a:t>
            </a:r>
            <a:r>
              <a:rPr lang="en-US" dirty="0" err="1">
                <a:latin typeface="+mj-lt"/>
                <a:cs typeface="Arial" charset="0"/>
              </a:rPr>
              <a:t>припрема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за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живот</a:t>
            </a:r>
            <a:r>
              <a:rPr lang="en-US" dirty="0">
                <a:latin typeface="+mj-lt"/>
                <a:cs typeface="Arial" charset="0"/>
              </a:rPr>
              <a:t> у </a:t>
            </a:r>
            <a:r>
              <a:rPr lang="en-US" dirty="0" err="1">
                <a:latin typeface="+mj-lt"/>
                <a:cs typeface="Arial" charset="0"/>
              </a:rPr>
              <a:t>друштву</a:t>
            </a:r>
            <a:r>
              <a:rPr lang="en-US" dirty="0">
                <a:latin typeface="+mj-lt"/>
                <a:cs typeface="Arial" charset="0"/>
              </a:rPr>
              <a:t> – </a:t>
            </a:r>
          </a:p>
          <a:p>
            <a:pPr lvl="1" indent="-255588" eaLnBrk="1" hangingPunct="1">
              <a:buFont typeface="Wingdings 3" pitchFamily="18" charset="2"/>
              <a:buChar char=""/>
            </a:pPr>
            <a:r>
              <a:rPr lang="en-US" dirty="0" err="1" smtClean="0">
                <a:latin typeface="+mj-lt"/>
                <a:cs typeface="Arial" charset="0"/>
              </a:rPr>
              <a:t>Од</a:t>
            </a:r>
            <a:r>
              <a:rPr lang="en-US" dirty="0" smtClean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тренутка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када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је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рођено</a:t>
            </a:r>
            <a:r>
              <a:rPr lang="sr-Cyrl-CS" dirty="0">
                <a:latin typeface="+mj-lt"/>
                <a:cs typeface="Arial" charset="0"/>
              </a:rPr>
              <a:t>,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детету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се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мора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b="1" dirty="0" err="1">
                <a:latin typeface="+mj-lt"/>
                <a:cs typeface="Arial" charset="0"/>
              </a:rPr>
              <a:t>градити</a:t>
            </a:r>
            <a:r>
              <a:rPr lang="en-US" b="1" dirty="0">
                <a:latin typeface="+mj-lt"/>
                <a:cs typeface="Arial" charset="0"/>
              </a:rPr>
              <a:t> </a:t>
            </a:r>
            <a:r>
              <a:rPr lang="en-US" b="1" dirty="0" err="1">
                <a:latin typeface="+mj-lt"/>
                <a:cs typeface="Arial" charset="0"/>
              </a:rPr>
              <a:t>место</a:t>
            </a:r>
            <a:r>
              <a:rPr lang="en-US" b="1" dirty="0">
                <a:latin typeface="+mj-lt"/>
                <a:cs typeface="Arial" charset="0"/>
              </a:rPr>
              <a:t> у </a:t>
            </a:r>
            <a:r>
              <a:rPr lang="en-US" b="1" dirty="0" err="1">
                <a:latin typeface="+mj-lt"/>
                <a:cs typeface="Arial" charset="0"/>
              </a:rPr>
              <a:t>друштву</a:t>
            </a:r>
            <a:endParaRPr lang="en-US" b="1" dirty="0">
              <a:latin typeface="+mj-lt"/>
              <a:cs typeface="Arial" charset="0"/>
            </a:endParaRPr>
          </a:p>
          <a:p>
            <a:pPr eaLnBrk="1" hangingPunct="1"/>
            <a:r>
              <a:rPr lang="en-US" dirty="0" err="1">
                <a:latin typeface="+mj-lt"/>
                <a:cs typeface="Arial" charset="0"/>
              </a:rPr>
              <a:t>Персонализација</a:t>
            </a:r>
            <a:r>
              <a:rPr lang="en-US" dirty="0">
                <a:latin typeface="+mj-lt"/>
                <a:cs typeface="Arial" charset="0"/>
              </a:rPr>
              <a:t> – </a:t>
            </a:r>
            <a:r>
              <a:rPr lang="en-US" dirty="0" err="1">
                <a:latin typeface="+mj-lt"/>
                <a:cs typeface="Arial" charset="0"/>
              </a:rPr>
              <a:t>припрема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за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sr-Cyrl-CS" dirty="0">
                <a:latin typeface="+mj-lt"/>
                <a:cs typeface="Arial" charset="0"/>
              </a:rPr>
              <a:t>,,</a:t>
            </a:r>
            <a:r>
              <a:rPr lang="en-US" dirty="0" err="1">
                <a:latin typeface="+mj-lt"/>
                <a:cs typeface="Arial" charset="0"/>
              </a:rPr>
              <a:t>лични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живот</a:t>
            </a:r>
            <a:r>
              <a:rPr lang="en-US" dirty="0">
                <a:latin typeface="+mj-lt"/>
                <a:cs typeface="Arial" charset="0"/>
              </a:rPr>
              <a:t>”</a:t>
            </a:r>
          </a:p>
          <a:p>
            <a:pPr lvl="1" indent="-255588" eaLnBrk="1" hangingPunct="1"/>
            <a:r>
              <a:rPr lang="en-US" dirty="0" err="1">
                <a:latin typeface="+mj-lt"/>
                <a:cs typeface="Arial" charset="0"/>
              </a:rPr>
              <a:t>Оспособљавање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за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самоостварење</a:t>
            </a:r>
            <a:r>
              <a:rPr lang="en-US" dirty="0">
                <a:latin typeface="+mj-lt"/>
                <a:cs typeface="Arial" charset="0"/>
              </a:rPr>
              <a:t>, </a:t>
            </a:r>
            <a:r>
              <a:rPr lang="en-US" dirty="0" err="1">
                <a:latin typeface="+mj-lt"/>
                <a:cs typeface="Arial" charset="0"/>
              </a:rPr>
              <a:t>самоваспитање</a:t>
            </a:r>
            <a:r>
              <a:rPr lang="en-US" dirty="0">
                <a:latin typeface="+mj-lt"/>
                <a:cs typeface="Arial" charset="0"/>
              </a:rPr>
              <a:t> и </a:t>
            </a:r>
            <a:r>
              <a:rPr lang="en-US" dirty="0" err="1" smtClean="0">
                <a:latin typeface="+mj-lt"/>
                <a:cs typeface="Arial" charset="0"/>
              </a:rPr>
              <a:t>самоактулизацију</a:t>
            </a:r>
            <a:r>
              <a:rPr lang="en-US" dirty="0" smtClean="0">
                <a:latin typeface="+mj-lt"/>
                <a:cs typeface="Arial" charset="0"/>
              </a:rPr>
              <a:t> </a:t>
            </a:r>
            <a:r>
              <a:rPr lang="en-US" dirty="0">
                <a:latin typeface="+mj-lt"/>
                <a:cs typeface="Arial" charset="0"/>
              </a:rPr>
              <a:t>– </a:t>
            </a:r>
            <a:r>
              <a:rPr lang="en-US" dirty="0" err="1">
                <a:latin typeface="+mj-lt"/>
                <a:cs typeface="Arial" charset="0"/>
              </a:rPr>
              <a:t>увођење</a:t>
            </a:r>
            <a:r>
              <a:rPr lang="en-US" dirty="0">
                <a:latin typeface="+mj-lt"/>
                <a:cs typeface="Arial" charset="0"/>
              </a:rPr>
              <a:t> у </a:t>
            </a:r>
            <a:r>
              <a:rPr lang="en-US" dirty="0" err="1">
                <a:latin typeface="+mj-lt"/>
                <a:cs typeface="Arial" charset="0"/>
              </a:rPr>
              <a:t>свет</a:t>
            </a:r>
            <a:r>
              <a:rPr lang="en-US" dirty="0">
                <a:latin typeface="+mj-lt"/>
                <a:cs typeface="Arial" charset="0"/>
              </a:rPr>
              <a:t> </a:t>
            </a:r>
            <a:r>
              <a:rPr lang="en-US" dirty="0" err="1">
                <a:latin typeface="+mj-lt"/>
                <a:cs typeface="Arial" charset="0"/>
              </a:rPr>
              <a:t>успеха</a:t>
            </a:r>
            <a:r>
              <a:rPr lang="en-US" dirty="0">
                <a:latin typeface="+mj-lt"/>
                <a:cs typeface="Arial" charset="0"/>
              </a:rPr>
              <a:t>, </a:t>
            </a:r>
            <a:r>
              <a:rPr lang="en-US" dirty="0" err="1">
                <a:latin typeface="+mj-lt"/>
                <a:cs typeface="Arial" charset="0"/>
              </a:rPr>
              <a:t>радости</a:t>
            </a:r>
            <a:r>
              <a:rPr lang="en-US" dirty="0">
                <a:latin typeface="+mj-lt"/>
                <a:cs typeface="Arial" charset="0"/>
              </a:rPr>
              <a:t>, </a:t>
            </a:r>
            <a:r>
              <a:rPr lang="en-US" dirty="0" err="1">
                <a:latin typeface="+mj-lt"/>
                <a:cs typeface="Arial" charset="0"/>
              </a:rPr>
              <a:t>смисла</a:t>
            </a:r>
            <a:r>
              <a:rPr lang="en-US" dirty="0">
                <a:latin typeface="+mj-lt"/>
                <a:cs typeface="Arial" charset="0"/>
              </a:rPr>
              <a:t> и </a:t>
            </a:r>
            <a:r>
              <a:rPr lang="en-US" dirty="0" err="1">
                <a:latin typeface="+mj-lt"/>
                <a:cs typeface="Arial" charset="0"/>
              </a:rPr>
              <a:t>доброте</a:t>
            </a:r>
            <a:endParaRPr lang="en-US" dirty="0">
              <a:latin typeface="+mj-lt"/>
              <a:cs typeface="Arial" charset="0"/>
            </a:endParaRP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Персонализација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35858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87900"/>
          </a:xfrm>
        </p:spPr>
        <p:txBody>
          <a:bodyPr/>
          <a:lstStyle/>
          <a:p>
            <a:r>
              <a:rPr lang="x-none" sz="2800" b="1" dirty="0" smtClean="0">
                <a:latin typeface="+mj-lt"/>
              </a:rPr>
              <a:t>Питање:</a:t>
            </a:r>
            <a:r>
              <a:rPr lang="en-US" sz="2800" dirty="0" err="1" smtClean="0">
                <a:latin typeface="+mj-lt"/>
              </a:rPr>
              <a:t>Како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се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постаје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личност</a:t>
            </a:r>
            <a:r>
              <a:rPr lang="en-US" sz="2800" dirty="0">
                <a:latin typeface="+mj-lt"/>
              </a:rPr>
              <a:t>?</a:t>
            </a:r>
          </a:p>
          <a:p>
            <a:pPr marL="887412" lvl="3" indent="-255588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sr-Cyrl-CS" sz="2400" dirty="0">
                <a:latin typeface="+mj-lt"/>
              </a:rPr>
              <a:t>К</a:t>
            </a:r>
            <a:r>
              <a:rPr lang="en-US" sz="2400" dirty="0" err="1" smtClean="0">
                <a:latin typeface="+mj-lt"/>
              </a:rPr>
              <a:t>аквим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види</a:t>
            </a:r>
            <a:r>
              <a:rPr lang="en-US" sz="2400" dirty="0">
                <a:latin typeface="+mj-lt"/>
              </a:rPr>
              <a:t> </a:t>
            </a:r>
            <a:r>
              <a:rPr lang="x-none" sz="2400" dirty="0" smtClean="0">
                <a:latin typeface="+mj-lt"/>
              </a:rPr>
              <a:t>живот</a:t>
            </a:r>
            <a:r>
              <a:rPr lang="en-US" sz="2400" dirty="0" smtClean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дете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такво</a:t>
            </a:r>
            <a:r>
              <a:rPr lang="en-US" sz="2400" dirty="0">
                <a:latin typeface="+mj-lt"/>
              </a:rPr>
              <a:t> и </a:t>
            </a:r>
            <a:r>
              <a:rPr lang="en-US" sz="2400" dirty="0" err="1" smtClean="0">
                <a:latin typeface="+mj-lt"/>
              </a:rPr>
              <a:t>постаје</a:t>
            </a:r>
            <a:endParaRPr lang="en-US" sz="2400" dirty="0">
              <a:latin typeface="+mj-lt"/>
            </a:endParaRPr>
          </a:p>
          <a:p>
            <a:pPr marL="1116012" lvl="4" indent="-255588">
              <a:buFont typeface="Wingdings 3" pitchFamily="18" charset="2"/>
              <a:buChar char=""/>
            </a:pPr>
            <a:r>
              <a:rPr lang="sr-Cyrl-CS" sz="2300" dirty="0" smtClean="0">
                <a:latin typeface="+mj-lt"/>
              </a:rPr>
              <a:t>Д</a:t>
            </a:r>
            <a:r>
              <a:rPr lang="en-US" sz="2300" dirty="0" smtClean="0">
                <a:latin typeface="+mj-lt"/>
              </a:rPr>
              <a:t>а </a:t>
            </a:r>
            <a:r>
              <a:rPr lang="en-US" sz="2300" dirty="0" err="1">
                <a:latin typeface="+mj-lt"/>
              </a:rPr>
              <a:t>ли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је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свет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топло</a:t>
            </a:r>
            <a:r>
              <a:rPr lang="en-US" sz="2300" dirty="0">
                <a:latin typeface="+mj-lt"/>
              </a:rPr>
              <a:t> и </a:t>
            </a:r>
            <a:r>
              <a:rPr lang="en-US" sz="2300" dirty="0" err="1">
                <a:latin typeface="+mj-lt"/>
              </a:rPr>
              <a:t>добро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место</a:t>
            </a:r>
            <a:r>
              <a:rPr lang="en-US" sz="2300" dirty="0">
                <a:latin typeface="+mj-lt"/>
              </a:rPr>
              <a:t>?</a:t>
            </a:r>
          </a:p>
          <a:p>
            <a:pPr marL="1116012" lvl="4" indent="-255588">
              <a:buFont typeface="Wingdings 3" pitchFamily="18" charset="2"/>
              <a:buChar char=""/>
            </a:pPr>
            <a:r>
              <a:rPr lang="en-US" sz="2300" dirty="0" err="1">
                <a:latin typeface="+mj-lt"/>
              </a:rPr>
              <a:t>Да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ли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су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људи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истински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или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привидно</a:t>
            </a:r>
            <a:r>
              <a:rPr lang="en-US" sz="2300" dirty="0">
                <a:latin typeface="+mj-lt"/>
              </a:rPr>
              <a:t> </a:t>
            </a:r>
            <a:r>
              <a:rPr lang="en-US" sz="2300" dirty="0" err="1">
                <a:latin typeface="+mj-lt"/>
              </a:rPr>
              <a:t>добри</a:t>
            </a:r>
            <a:r>
              <a:rPr lang="en-US" sz="2300" dirty="0">
                <a:latin typeface="+mj-lt"/>
              </a:rPr>
              <a:t>?</a:t>
            </a:r>
          </a:p>
          <a:p>
            <a:pPr lvl="1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en-US" sz="2800" b="1" dirty="0" err="1" smtClean="0">
                <a:latin typeface="+mj-lt"/>
              </a:rPr>
              <a:t>Одговор</a:t>
            </a:r>
            <a:r>
              <a:rPr lang="en-US" sz="2800" b="1" dirty="0" smtClean="0">
                <a:latin typeface="+mj-lt"/>
              </a:rPr>
              <a:t>:</a:t>
            </a:r>
            <a:endParaRPr lang="x-none" sz="2800" b="1" dirty="0" smtClean="0">
              <a:latin typeface="+mj-lt"/>
            </a:endParaRPr>
          </a:p>
          <a:p>
            <a:pPr lvl="1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en-US" sz="2400" dirty="0" err="1" smtClean="0">
                <a:latin typeface="+mj-lt"/>
              </a:rPr>
              <a:t>Садејство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васпитања</a:t>
            </a:r>
            <a:r>
              <a:rPr lang="en-US" sz="2400" dirty="0">
                <a:latin typeface="+mj-lt"/>
              </a:rPr>
              <a:t> и </a:t>
            </a:r>
            <a:r>
              <a:rPr lang="en-US" sz="2400" dirty="0" err="1">
                <a:latin typeface="+mj-lt"/>
              </a:rPr>
              <a:t>животних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околности</a:t>
            </a:r>
            <a:endParaRPr lang="en-US" sz="2400" dirty="0">
              <a:latin typeface="+mj-lt"/>
            </a:endParaRPr>
          </a:p>
          <a:p>
            <a:pPr marL="603250" lvl="2" indent="-255588" eaLnBrk="1" hangingPunct="1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sr-Cyrl-CS" sz="2800" dirty="0" smtClean="0">
                <a:latin typeface="+mj-lt"/>
              </a:rPr>
              <a:t>,,</a:t>
            </a:r>
            <a:r>
              <a:rPr lang="en-US" sz="2800" dirty="0" err="1">
                <a:latin typeface="+mj-lt"/>
              </a:rPr>
              <a:t>Како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живиш</a:t>
            </a:r>
            <a:r>
              <a:rPr lang="en-US" sz="2800" dirty="0">
                <a:latin typeface="+mj-lt"/>
              </a:rPr>
              <a:t> – </a:t>
            </a:r>
            <a:r>
              <a:rPr lang="en-US" sz="2800" dirty="0" err="1">
                <a:latin typeface="+mj-lt"/>
              </a:rPr>
              <a:t>тако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мислиш</a:t>
            </a:r>
            <a:r>
              <a:rPr lang="sr-Cyrl-CS" sz="2800" dirty="0">
                <a:latin typeface="+mj-lt"/>
              </a:rPr>
              <a:t> !</a:t>
            </a:r>
            <a:r>
              <a:rPr lang="en-US" sz="2800" dirty="0">
                <a:latin typeface="+mj-lt"/>
              </a:rPr>
              <a:t>”</a:t>
            </a: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3200" dirty="0" smtClean="0">
                <a:latin typeface="Arial" charset="0"/>
              </a:rPr>
              <a:t> </a:t>
            </a:r>
            <a:r>
              <a:rPr lang="sr-Cyrl-CS" sz="3200" dirty="0">
                <a:latin typeface="Arial" charset="0"/>
              </a:rPr>
              <a:t>О</a:t>
            </a:r>
            <a:r>
              <a:rPr lang="en-US" sz="3200" dirty="0" err="1">
                <a:latin typeface="Corbel" pitchFamily="34" charset="0"/>
              </a:rPr>
              <a:t>снова</a:t>
            </a:r>
            <a:r>
              <a:rPr lang="en-US" sz="3200" dirty="0">
                <a:latin typeface="Corbel" pitchFamily="34" charset="0"/>
              </a:rPr>
              <a:t> </a:t>
            </a:r>
            <a:r>
              <a:rPr lang="en-US" sz="3200" dirty="0" err="1">
                <a:latin typeface="Corbel" pitchFamily="34" charset="0"/>
              </a:rPr>
              <a:t>за</a:t>
            </a:r>
            <a:r>
              <a:rPr lang="en-US" sz="3200" dirty="0">
                <a:latin typeface="Corbel" pitchFamily="34" charset="0"/>
              </a:rPr>
              <a:t> </a:t>
            </a:r>
            <a:r>
              <a:rPr lang="en-US" sz="3200" dirty="0" err="1">
                <a:latin typeface="Corbel" pitchFamily="34" charset="0"/>
              </a:rPr>
              <a:t>усвајање</a:t>
            </a:r>
            <a:r>
              <a:rPr lang="en-US" sz="3200" dirty="0">
                <a:latin typeface="Corbel" pitchFamily="34" charset="0"/>
              </a:rPr>
              <a:t> </a:t>
            </a:r>
            <a:r>
              <a:rPr lang="en-US" sz="3200" dirty="0" err="1">
                <a:latin typeface="Corbel" pitchFamily="34" charset="0"/>
              </a:rPr>
              <a:t>животних</a:t>
            </a:r>
            <a:r>
              <a:rPr lang="en-US" sz="3200" dirty="0">
                <a:latin typeface="Corbel" pitchFamily="34" charset="0"/>
              </a:rPr>
              <a:t> </a:t>
            </a:r>
            <a:r>
              <a:rPr lang="en-US" sz="3200" dirty="0" err="1">
                <a:latin typeface="Corbel" pitchFamily="34" charset="0"/>
              </a:rPr>
              <a:t>вредности</a:t>
            </a:r>
            <a:r>
              <a:rPr lang="sr-Cyrl-CS" sz="3200" dirty="0" smtClean="0">
                <a:latin typeface="Arial" charset="0"/>
              </a:rPr>
              <a:t>:</a:t>
            </a:r>
            <a:endParaRPr lang="x-none" sz="3200" dirty="0"/>
          </a:p>
        </p:txBody>
      </p:sp>
      <p:pic>
        <p:nvPicPr>
          <p:cNvPr id="4" name="Picture 2" descr="D:\slike\Album m\mime-attachment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4419600"/>
            <a:ext cx="3810000" cy="243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4601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3100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Оспособљеност за препознавање, разумевање и креирање осећања</a:t>
            </a:r>
            <a:endParaRPr lang="en-US" dirty="0" smtClean="0"/>
          </a:p>
          <a:p>
            <a:pPr lvl="1"/>
            <a:r>
              <a:rPr lang="x-none" dirty="0" smtClean="0"/>
              <a:t>Емоције – суштинско обележје живота</a:t>
            </a:r>
          </a:p>
          <a:p>
            <a:r>
              <a:rPr lang="x-none" dirty="0" smtClean="0"/>
              <a:t>Уважавање различитости емотивног испољавања и изражавања – емотивна толеранција</a:t>
            </a:r>
          </a:p>
          <a:p>
            <a:r>
              <a:rPr lang="x-none" dirty="0" smtClean="0"/>
              <a:t>Развој емотивне интелигенције</a:t>
            </a:r>
          </a:p>
          <a:p>
            <a:r>
              <a:rPr lang="x-none" dirty="0" smtClean="0"/>
              <a:t>Развој одговорности за осећања других људи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  <a:scene3d>
            <a:camera prst="perspectiveRelaxedModerately"/>
            <a:lightRig rig="threePt" dir="t"/>
          </a:scene3d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x-none" dirty="0" smtClean="0"/>
              <a:t>Емотивна писменост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Зашто је договарање неопходно?</a:t>
            </a:r>
          </a:p>
          <a:p>
            <a:pPr lvl="1"/>
            <a:r>
              <a:rPr lang="x-none" dirty="0" smtClean="0"/>
              <a:t>Усмереност на активност</a:t>
            </a:r>
          </a:p>
          <a:p>
            <a:pPr lvl="1"/>
            <a:r>
              <a:rPr lang="x-none" dirty="0" smtClean="0"/>
              <a:t>Спречавање расипања времена и енергије</a:t>
            </a:r>
          </a:p>
          <a:p>
            <a:pPr lvl="1"/>
            <a:r>
              <a:rPr lang="x-none" dirty="0" smtClean="0"/>
              <a:t>Формирање радне атмосфере</a:t>
            </a:r>
          </a:p>
          <a:p>
            <a:r>
              <a:rPr lang="x-none" dirty="0" smtClean="0"/>
              <a:t>Смисао договарања:</a:t>
            </a:r>
          </a:p>
          <a:p>
            <a:pPr lvl="1"/>
            <a:r>
              <a:rPr lang="x-none" dirty="0" smtClean="0"/>
              <a:t>Сагледавање циљева и задатака</a:t>
            </a:r>
          </a:p>
          <a:p>
            <a:pPr lvl="1"/>
            <a:r>
              <a:rPr lang="x-none" dirty="0" smtClean="0"/>
              <a:t>Распоређивање задужења – евидентирање договора и одговорности</a:t>
            </a:r>
          </a:p>
          <a:p>
            <a:pPr lvl="1"/>
            <a:r>
              <a:rPr lang="x-none" dirty="0" smtClean="0"/>
              <a:t>Постављање граница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Договарање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/>
              <a:t>“emovere” - узнемиравати</a:t>
            </a:r>
          </a:p>
          <a:p>
            <a:r>
              <a:rPr lang="x-none" dirty="0"/>
              <a:t>Појачан и енергијом испуњен ток мисли</a:t>
            </a:r>
          </a:p>
          <a:p>
            <a:r>
              <a:rPr lang="x-none" dirty="0"/>
              <a:t>Има моћ да надвлада мишљење и свест</a:t>
            </a:r>
          </a:p>
          <a:p>
            <a:pPr lvl="1"/>
            <a:r>
              <a:rPr lang="x-none" dirty="0"/>
              <a:t>Основно обележје живота и људскости које прати живот од почетка до краја</a:t>
            </a:r>
            <a:endParaRPr lang="en-US" dirty="0"/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Емоције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21622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Моћ емоција - љубав</a:t>
            </a:r>
            <a:endParaRPr lang="en-US" dirty="0"/>
          </a:p>
        </p:txBody>
      </p:sp>
      <p:pic>
        <p:nvPicPr>
          <p:cNvPr id="6146" name="Picture 2" descr="D:\slike\Album m\get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219200"/>
            <a:ext cx="9144000" cy="579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lvl="1" indent="-255588" eaLnBrk="1" hangingPunct="1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en-US" dirty="0" err="1"/>
              <a:t>Емоције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основно</a:t>
            </a:r>
            <a:r>
              <a:rPr lang="en-US" dirty="0"/>
              <a:t> </a:t>
            </a:r>
            <a:r>
              <a:rPr lang="en-US" dirty="0" err="1"/>
              <a:t>обележје</a:t>
            </a:r>
            <a:r>
              <a:rPr lang="en-US" dirty="0"/>
              <a:t> </a:t>
            </a:r>
            <a:r>
              <a:rPr lang="en-US" dirty="0" err="1"/>
              <a:t>живота</a:t>
            </a:r>
            <a:r>
              <a:rPr lang="en-US" dirty="0"/>
              <a:t> и </a:t>
            </a:r>
            <a:r>
              <a:rPr lang="en-US" dirty="0" err="1"/>
              <a:t>људскости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прати</a:t>
            </a:r>
            <a:r>
              <a:rPr lang="en-US" dirty="0"/>
              <a:t> </a:t>
            </a:r>
            <a:r>
              <a:rPr lang="en-US" dirty="0" err="1"/>
              <a:t>живот</a:t>
            </a:r>
            <a:r>
              <a:rPr lang="en-US" dirty="0"/>
              <a:t> </a:t>
            </a:r>
            <a:r>
              <a:rPr lang="en-US" dirty="0" err="1"/>
              <a:t>од</a:t>
            </a:r>
            <a:r>
              <a:rPr lang="en-US" dirty="0"/>
              <a:t> </a:t>
            </a:r>
            <a:r>
              <a:rPr lang="en-US" dirty="0" err="1"/>
              <a:t>почетка</a:t>
            </a:r>
            <a:r>
              <a:rPr lang="en-US" dirty="0"/>
              <a:t> </a:t>
            </a:r>
            <a:r>
              <a:rPr lang="en-US" dirty="0" err="1"/>
              <a:t>до</a:t>
            </a:r>
            <a:r>
              <a:rPr lang="en-US" dirty="0"/>
              <a:t> </a:t>
            </a:r>
            <a:r>
              <a:rPr lang="en-US" dirty="0" err="1"/>
              <a:t>краја</a:t>
            </a:r>
            <a:endParaRPr lang="en-US" dirty="0"/>
          </a:p>
          <a:p>
            <a:pPr marL="365125" lvl="1" indent="-255588" eaLnBrk="1" hangingPunct="1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en-US" dirty="0" err="1"/>
              <a:t>Лепота</a:t>
            </a:r>
            <a:r>
              <a:rPr lang="en-US" dirty="0"/>
              <a:t> и </a:t>
            </a:r>
            <a:r>
              <a:rPr lang="en-US" dirty="0" err="1"/>
              <a:t>вредност</a:t>
            </a:r>
            <a:r>
              <a:rPr lang="en-US" dirty="0"/>
              <a:t> </a:t>
            </a:r>
            <a:r>
              <a:rPr lang="en-US" dirty="0" err="1"/>
              <a:t>живота</a:t>
            </a:r>
            <a:r>
              <a:rPr lang="en-US" dirty="0"/>
              <a:t> </a:t>
            </a:r>
            <a:r>
              <a:rPr lang="en-US" dirty="0" err="1"/>
              <a:t>мери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емоцијама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га</a:t>
            </a:r>
            <a:r>
              <a:rPr lang="en-US" dirty="0"/>
              <a:t> </a:t>
            </a:r>
            <a:r>
              <a:rPr lang="en-US" dirty="0" err="1"/>
              <a:t>обележиле</a:t>
            </a:r>
            <a:endParaRPr lang="en-US" dirty="0"/>
          </a:p>
          <a:p>
            <a:pPr marL="365125" lvl="1" indent="-255588" eaLnBrk="1" hangingPunct="1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en-US" dirty="0" err="1"/>
              <a:t>Важност</a:t>
            </a:r>
            <a:r>
              <a:rPr lang="en-US" dirty="0"/>
              <a:t> и </a:t>
            </a:r>
            <a:r>
              <a:rPr lang="en-US" dirty="0" err="1"/>
              <a:t>значење</a:t>
            </a:r>
            <a:r>
              <a:rPr lang="en-US" dirty="0"/>
              <a:t> </a:t>
            </a:r>
            <a:r>
              <a:rPr lang="en-US" dirty="0" err="1"/>
              <a:t>људских</a:t>
            </a:r>
            <a:r>
              <a:rPr lang="en-US" dirty="0"/>
              <a:t> </a:t>
            </a:r>
            <a:r>
              <a:rPr lang="en-US" dirty="0" err="1"/>
              <a:t>дела</a:t>
            </a:r>
            <a:r>
              <a:rPr lang="en-US" dirty="0"/>
              <a:t> (а и </a:t>
            </a:r>
            <a:r>
              <a:rPr lang="en-US" dirty="0" err="1"/>
              <a:t>речи</a:t>
            </a:r>
            <a:r>
              <a:rPr lang="en-US" dirty="0"/>
              <a:t>) </a:t>
            </a:r>
            <a:r>
              <a:rPr lang="en-US" dirty="0" err="1"/>
              <a:t>мери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изазваним</a:t>
            </a:r>
            <a:r>
              <a:rPr lang="en-US" dirty="0"/>
              <a:t> </a:t>
            </a:r>
            <a:r>
              <a:rPr lang="en-US" dirty="0" err="1"/>
              <a:t>емоцијама</a:t>
            </a:r>
            <a:endParaRPr lang="en-US" dirty="0"/>
          </a:p>
          <a:p>
            <a:pPr marL="365125" lvl="1" indent="-255588" eaLnBrk="1" hangingPunct="1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en-US" dirty="0" err="1"/>
              <a:t>Здраве</a:t>
            </a:r>
            <a:r>
              <a:rPr lang="en-US" dirty="0"/>
              <a:t> </a:t>
            </a:r>
            <a:r>
              <a:rPr lang="en-US" dirty="0" err="1"/>
              <a:t>емоције</a:t>
            </a:r>
            <a:r>
              <a:rPr lang="en-US" dirty="0"/>
              <a:t> = </a:t>
            </a:r>
            <a:r>
              <a:rPr lang="en-US" dirty="0" err="1"/>
              <a:t>здрава</a:t>
            </a:r>
            <a:r>
              <a:rPr lang="en-US" dirty="0"/>
              <a:t> </a:t>
            </a:r>
            <a:r>
              <a:rPr lang="en-US" dirty="0" err="1"/>
              <a:t>љубав</a:t>
            </a:r>
            <a:r>
              <a:rPr lang="en-US" dirty="0"/>
              <a:t> = </a:t>
            </a:r>
            <a:r>
              <a:rPr lang="en-US" dirty="0" err="1"/>
              <a:t>здраве</a:t>
            </a:r>
            <a:r>
              <a:rPr lang="en-US" dirty="0"/>
              <a:t> </a:t>
            </a:r>
            <a:r>
              <a:rPr lang="en-US" dirty="0" err="1"/>
              <a:t>емотивне</a:t>
            </a:r>
            <a:r>
              <a:rPr lang="en-US" dirty="0"/>
              <a:t> </a:t>
            </a:r>
            <a:r>
              <a:rPr lang="en-US" dirty="0" err="1"/>
              <a:t>потребе</a:t>
            </a:r>
            <a:r>
              <a:rPr lang="en-US" dirty="0"/>
              <a:t>= </a:t>
            </a:r>
            <a:r>
              <a:rPr lang="en-US" dirty="0" err="1"/>
              <a:t>здрава</a:t>
            </a:r>
            <a:r>
              <a:rPr lang="en-US" dirty="0"/>
              <a:t> </a:t>
            </a:r>
            <a:r>
              <a:rPr lang="en-US" dirty="0" err="1"/>
              <a:t>социјализација</a:t>
            </a:r>
            <a:r>
              <a:rPr lang="en-US" dirty="0"/>
              <a:t> = </a:t>
            </a:r>
            <a:r>
              <a:rPr lang="en-US" b="1" dirty="0" err="1"/>
              <a:t>здрав</a:t>
            </a:r>
            <a:r>
              <a:rPr lang="en-US" b="1" dirty="0"/>
              <a:t> </a:t>
            </a:r>
            <a:r>
              <a:rPr lang="en-US" b="1" dirty="0" err="1"/>
              <a:t>живот</a:t>
            </a:r>
            <a:endParaRPr lang="en-US" b="1" dirty="0"/>
          </a:p>
          <a:p>
            <a:pPr marL="365125" lvl="1" indent="-255588" eaLnBrk="1" hangingPunct="1">
              <a:spcBef>
                <a:spcPts val="400"/>
              </a:spcBef>
              <a:buSzPct val="68000"/>
              <a:buFont typeface="Wingdings 3" pitchFamily="18" charset="2"/>
              <a:buChar char=""/>
            </a:pPr>
            <a:r>
              <a:rPr lang="sr-Cyrl-CS" dirty="0">
                <a:latin typeface="Arial" charset="0"/>
              </a:rPr>
              <a:t>,,</a:t>
            </a:r>
            <a:r>
              <a:rPr lang="en-US" dirty="0" err="1"/>
              <a:t>Живот</a:t>
            </a:r>
            <a:r>
              <a:rPr lang="en-US" dirty="0"/>
              <a:t> </a:t>
            </a:r>
            <a:r>
              <a:rPr lang="en-US" dirty="0" err="1"/>
              <a:t>без</a:t>
            </a:r>
            <a:r>
              <a:rPr lang="en-US" dirty="0"/>
              <a:t> </a:t>
            </a:r>
            <a:r>
              <a:rPr lang="x-none" dirty="0" smtClean="0"/>
              <a:t>емоција</a:t>
            </a:r>
            <a:r>
              <a:rPr lang="en-US" dirty="0" smtClean="0"/>
              <a:t> </a:t>
            </a:r>
            <a:r>
              <a:rPr lang="en-US" dirty="0" err="1"/>
              <a:t>празан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као</a:t>
            </a:r>
            <a:r>
              <a:rPr lang="en-US" dirty="0"/>
              <a:t> </a:t>
            </a:r>
            <a:r>
              <a:rPr lang="en-US" dirty="0" err="1"/>
              <a:t>море</a:t>
            </a:r>
            <a:r>
              <a:rPr lang="en-US" dirty="0"/>
              <a:t> </a:t>
            </a:r>
            <a:r>
              <a:rPr lang="en-US" dirty="0" err="1"/>
              <a:t>без</a:t>
            </a:r>
            <a:r>
              <a:rPr lang="en-US" dirty="0"/>
              <a:t> </a:t>
            </a:r>
            <a:r>
              <a:rPr lang="en-US" dirty="0" err="1"/>
              <a:t>воде</a:t>
            </a:r>
            <a:r>
              <a:rPr lang="en-US" dirty="0"/>
              <a:t>”</a:t>
            </a:r>
          </a:p>
          <a:p>
            <a:pPr eaLnBrk="1" hangingPunct="1"/>
            <a:r>
              <a:rPr lang="sr-Latn-CS" sz="2400" b="1" dirty="0">
                <a:latin typeface="Arial" charset="0"/>
                <a:cs typeface="Arial" charset="0"/>
              </a:rPr>
              <a:t>Као што се мржњом не може стићи до</a:t>
            </a:r>
            <a:r>
              <a:rPr lang="en-US" sz="2400" b="1" dirty="0">
                <a:latin typeface="Arial" charset="0"/>
                <a:cs typeface="Arial" charset="0"/>
              </a:rPr>
              <a:t> </a:t>
            </a:r>
            <a:r>
              <a:rPr lang="sr-Latn-CS" sz="2400" b="1" dirty="0">
                <a:latin typeface="Arial" charset="0"/>
                <a:cs typeface="Arial" charset="0"/>
              </a:rPr>
              <a:t>љубави, тако се ни казнама не стиже до среће и доброте</a:t>
            </a:r>
            <a:endParaRPr lang="en-US" sz="2400" dirty="0">
              <a:latin typeface="Arial" charset="0"/>
              <a:cs typeface="Arial" charset="0"/>
            </a:endParaRP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Чему емотивна писменост?</a:t>
            </a:r>
          </a:p>
        </p:txBody>
      </p:sp>
    </p:spTree>
    <p:extLst>
      <p:ext uri="{BB962C8B-B14F-4D97-AF65-F5344CB8AC3E}">
        <p14:creationId xmlns:p14="http://schemas.microsoft.com/office/powerpoint/2010/main" xmlns="" val="129422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CS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,,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Емотивно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писмен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човек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брине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о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осећањима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других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људи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зна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да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је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од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живота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добио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онолико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колико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је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доброте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љубави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поклонио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другим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људима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Он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зна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да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се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љубав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може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сачувати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само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у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срцима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оних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којима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је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поклоњена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...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Пун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љубави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може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бити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само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онај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ко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је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вољен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воли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.” </a:t>
            </a:r>
          </a:p>
          <a:p>
            <a:pPr lvl="1" algn="r" eaLnBrk="1" hangingPunct="1"/>
            <a:r>
              <a:rPr lang="en-US" dirty="0" smtClean="0"/>
              <a:t>М</a:t>
            </a:r>
            <a:r>
              <a:rPr lang="x-none" dirty="0" smtClean="0"/>
              <a:t>.</a:t>
            </a:r>
            <a:r>
              <a:rPr lang="en-US" dirty="0" smtClean="0"/>
              <a:t> С</a:t>
            </a:r>
            <a:r>
              <a:rPr lang="x-none" dirty="0" smtClean="0"/>
              <a:t>.</a:t>
            </a:r>
            <a:endParaRPr lang="en-US" dirty="0"/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Чему емотивна писменост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78705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276600"/>
            <a:ext cx="2206943" cy="3273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9600" y="1859340"/>
            <a:ext cx="6248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sr-Latn-CS" sz="24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Резилијентност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lvl="1" eaLnBrk="1" hangingPunct="1"/>
            <a:r>
              <a:rPr lang="sr-Latn-CS" sz="24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способност да се одупре стресу и другим утицајима који негативно утичу на способности појединца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eaLnBrk="1" hangingPunct="1"/>
            <a:r>
              <a:rPr lang="sr-Latn-CS" sz="2400" dirty="0">
                <a:solidFill>
                  <a:srgbClr val="00B050"/>
                </a:solidFill>
                <a:latin typeface="+mj-lt"/>
              </a:rPr>
              <a:t>Резилијентност наставника</a:t>
            </a:r>
            <a:endParaRPr lang="en-US" sz="2400" dirty="0">
              <a:solidFill>
                <a:srgbClr val="00B050"/>
              </a:solidFill>
              <a:latin typeface="+mj-lt"/>
            </a:endParaRPr>
          </a:p>
          <a:p>
            <a:pPr lvl="1" eaLnBrk="1" hangingPunct="1"/>
            <a:r>
              <a:rPr lang="sr-Latn-CS" sz="2400" dirty="0">
                <a:solidFill>
                  <a:srgbClr val="00B050"/>
                </a:solidFill>
                <a:latin typeface="+mj-lt"/>
              </a:rPr>
              <a:t>способност да се одупре емотивним, стресним и другим  ваннаставним утицајима који негативно утичу на радну способност, динамику, квалитет и ефекте наставног рада</a:t>
            </a:r>
            <a:endParaRPr lang="en-US" sz="2400" dirty="0">
              <a:solidFill>
                <a:srgbClr val="00B05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65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dirty="0">
                <a:solidFill>
                  <a:srgbClr val="00B050"/>
                </a:solidFill>
              </a:rPr>
              <a:t>спремност, </a:t>
            </a:r>
            <a:r>
              <a:rPr lang="ru-RU" dirty="0">
                <a:solidFill>
                  <a:srgbClr val="00B050"/>
                </a:solidFill>
              </a:rPr>
              <a:t>способност </a:t>
            </a:r>
            <a:r>
              <a:rPr lang="sr-Latn-CS" dirty="0">
                <a:solidFill>
                  <a:srgbClr val="00B050"/>
                </a:solidFill>
              </a:rPr>
              <a:t>и припремљеност </a:t>
            </a:r>
            <a:r>
              <a:rPr lang="ru-RU" dirty="0">
                <a:solidFill>
                  <a:srgbClr val="00B050"/>
                </a:solidFill>
              </a:rPr>
              <a:t>наставника да </a:t>
            </a:r>
            <a:r>
              <a:rPr lang="sr-Latn-CS" dirty="0">
                <a:solidFill>
                  <a:srgbClr val="00B050"/>
                </a:solidFill>
              </a:rPr>
              <a:t>у наставним, али и свим осталим школским </a:t>
            </a:r>
            <a:r>
              <a:rPr lang="ru-RU" dirty="0">
                <a:solidFill>
                  <a:srgbClr val="00B050"/>
                </a:solidFill>
              </a:rPr>
              <a:t>ситуациј</a:t>
            </a:r>
            <a:r>
              <a:rPr lang="sr-Latn-CS" dirty="0">
                <a:solidFill>
                  <a:srgbClr val="00B050"/>
                </a:solidFill>
              </a:rPr>
              <a:t>ама, поступа</a:t>
            </a:r>
            <a:r>
              <a:rPr lang="ru-RU" dirty="0">
                <a:solidFill>
                  <a:srgbClr val="00B050"/>
                </a:solidFill>
              </a:rPr>
              <a:t> стручно</a:t>
            </a:r>
            <a:r>
              <a:rPr lang="sr-Latn-CS" dirty="0">
                <a:solidFill>
                  <a:srgbClr val="00B050"/>
                </a:solidFill>
              </a:rPr>
              <a:t> и плански</a:t>
            </a:r>
            <a:r>
              <a:rPr lang="ru-RU" dirty="0">
                <a:solidFill>
                  <a:srgbClr val="00B050"/>
                </a:solidFill>
              </a:rPr>
              <a:t>, без импровизација и лично</a:t>
            </a:r>
            <a:r>
              <a:rPr lang="sr-Latn-CS" dirty="0">
                <a:solidFill>
                  <a:srgbClr val="00B050"/>
                </a:solidFill>
              </a:rPr>
              <a:t>г</a:t>
            </a:r>
            <a:r>
              <a:rPr lang="ru-RU" dirty="0">
                <a:solidFill>
                  <a:srgbClr val="00B050"/>
                </a:solidFill>
              </a:rPr>
              <a:t> нахођењ</a:t>
            </a:r>
            <a:r>
              <a:rPr lang="sr-Latn-CS" dirty="0">
                <a:solidFill>
                  <a:srgbClr val="00B050"/>
                </a:solidFill>
              </a:rPr>
              <a:t>а,</a:t>
            </a:r>
            <a:r>
              <a:rPr lang="ru-RU" dirty="0">
                <a:solidFill>
                  <a:srgbClr val="00B050"/>
                </a:solidFill>
              </a:rPr>
              <a:t> у границама </a:t>
            </a:r>
            <a:r>
              <a:rPr lang="sr-Latn-CS" dirty="0">
                <a:solidFill>
                  <a:srgbClr val="00B050"/>
                </a:solidFill>
              </a:rPr>
              <a:t>педагошких</a:t>
            </a:r>
            <a:r>
              <a:rPr lang="ru-RU" dirty="0">
                <a:solidFill>
                  <a:srgbClr val="00B050"/>
                </a:solidFill>
              </a:rPr>
              <a:t> компетенција</a:t>
            </a:r>
            <a:r>
              <a:rPr lang="sr-Latn-CS" dirty="0">
                <a:solidFill>
                  <a:srgbClr val="00B050"/>
                </a:solidFill>
              </a:rPr>
              <a:t> и људских норми</a:t>
            </a:r>
            <a:endParaRPr lang="en-US" dirty="0">
              <a:solidFill>
                <a:srgbClr val="00B050"/>
              </a:solidFill>
            </a:endParaRP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Педагошки имунитет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330410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x-none" dirty="0" smtClean="0"/>
          </a:p>
          <a:p>
            <a:r>
              <a:rPr lang="x-none" dirty="0" smtClean="0"/>
              <a:t>Лепа реч „челично срце“ отвара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Активност: Похвала на делу</a:t>
            </a:r>
            <a:endParaRPr lang="en-US" dirty="0"/>
          </a:p>
        </p:txBody>
      </p:sp>
      <p:pic>
        <p:nvPicPr>
          <p:cNvPr id="1027" name="Picture 3" descr="D:\slike\Album m\sr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514600"/>
            <a:ext cx="58674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Шта је васпитање?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Васпитање</a:t>
            </a:r>
            <a:endParaRPr lang="en-US" dirty="0"/>
          </a:p>
        </p:txBody>
      </p:sp>
      <p:pic>
        <p:nvPicPr>
          <p:cNvPr id="2050" name="Picture 2" descr="D:\slike\Album m\rana na src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2690813"/>
            <a:ext cx="3581400" cy="2338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>
                <a:solidFill>
                  <a:srgbClr val="00B050"/>
                </a:solidFill>
              </a:rPr>
              <a:t>Подржати људско биће као савршенство којем је поред усвајања знања и вештина, неопходно да развије свест о себи и својој улози у животима других људи</a:t>
            </a: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Смисао васпитања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58791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/>
              <a:t>По вашем мишљењу у којој мери су ученици свесни сврхе свог присуства у школи?</a:t>
            </a:r>
          </a:p>
          <a:p>
            <a:pPr lvl="1"/>
            <a:r>
              <a:rPr lang="x-none" dirty="0"/>
              <a:t>„Онај ко је принуђен да се бави собом, својим немирима, својим бићем, умањује своје присуство у оном чиме се бави, а самим тим и могућности за успех“</a:t>
            </a: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Васпитање и свест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83020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Које потребе су нас довеле да се овде окупимо?</a:t>
            </a:r>
          </a:p>
          <a:p>
            <a:pPr lvl="1"/>
            <a:r>
              <a:rPr lang="x-none" dirty="0" smtClean="0"/>
              <a:t>Које су наше заједничке потребе?</a:t>
            </a:r>
          </a:p>
          <a:p>
            <a:pPr lvl="1"/>
            <a:r>
              <a:rPr lang="x-none" dirty="0" smtClean="0"/>
              <a:t>Које су наше личне потребе?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Како доћи до квалитетног договора?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dirty="0" smtClean="0">
                <a:solidFill>
                  <a:srgbClr val="0070C0"/>
                </a:solidFill>
              </a:rPr>
              <a:t>„Погрешно“ васпитање је извор заблуда који чини да неки људи само „посматрају“ своје животе, а да у њима не „учествују“ </a:t>
            </a:r>
            <a:endParaRPr lang="en-US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Васпитање: узрок или последица</a:t>
            </a:r>
            <a:endParaRPr lang="en-US" dirty="0"/>
          </a:p>
        </p:txBody>
      </p:sp>
      <p:pic>
        <p:nvPicPr>
          <p:cNvPr id="4" name="Picture 4" descr="E:\ClipArtGalerijaOd Stanaka\Bitmap\PEOPLE\HAND\shake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4038600"/>
            <a:ext cx="3952875" cy="2171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2338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x-none" dirty="0" smtClean="0">
                <a:solidFill>
                  <a:srgbClr val="0070C0"/>
                </a:solidFill>
              </a:rPr>
              <a:t>Познавање суштине васпитања и улоге коју оно има у сваком животу </a:t>
            </a:r>
          </a:p>
          <a:p>
            <a:pPr lvl="1">
              <a:buNone/>
            </a:pPr>
            <a:r>
              <a:rPr lang="x-none" dirty="0" smtClean="0"/>
              <a:t>*одговорност за последице поступака</a:t>
            </a:r>
          </a:p>
          <a:p>
            <a:pPr>
              <a:buNone/>
            </a:pPr>
            <a:r>
              <a:rPr lang="x-none" dirty="0" smtClean="0">
                <a:solidFill>
                  <a:srgbClr val="0070C0"/>
                </a:solidFill>
              </a:rPr>
              <a:t>Оспособљеност за препознавање, разумевање и креирање васпитних утицаја</a:t>
            </a:r>
          </a:p>
          <a:p>
            <a:pPr lvl="1"/>
            <a:r>
              <a:rPr lang="x-none" dirty="0" smtClean="0"/>
              <a:t>Критеријум: “добро и лоше”</a:t>
            </a:r>
          </a:p>
          <a:p>
            <a:pPr lvl="1"/>
            <a:r>
              <a:rPr lang="x-none" dirty="0" smtClean="0"/>
              <a:t>Добронамерност </a:t>
            </a:r>
          </a:p>
          <a:p>
            <a:pPr lvl="1"/>
            <a:r>
              <a:rPr lang="x-none" dirty="0" smtClean="0"/>
              <a:t>Прилагођавање захтева конкретној ситуацији</a:t>
            </a:r>
          </a:p>
          <a:p>
            <a:pPr lvl="1"/>
            <a:r>
              <a:rPr lang="x-none" dirty="0" smtClean="0"/>
              <a:t>Прихватљиви модели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1143000"/>
          </a:xfrm>
          <a:solidFill>
            <a:schemeClr val="bg2">
              <a:lumMod val="90000"/>
            </a:schemeClr>
          </a:solidFill>
          <a:scene3d>
            <a:camera prst="perspectiveRelaxedModerately"/>
            <a:lightRig rig="threePt" dir="t"/>
          </a:scene3d>
        </p:spPr>
        <p:txBody>
          <a:bodyPr/>
          <a:lstStyle/>
          <a:p>
            <a:r>
              <a:rPr lang="x-none" dirty="0" smtClean="0"/>
              <a:t>Васпитна писменост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>
                <a:solidFill>
                  <a:srgbClr val="0070C0"/>
                </a:solidFill>
              </a:rPr>
              <a:t>Здрав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однос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према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животу</a:t>
            </a:r>
            <a:r>
              <a:rPr lang="en-US" dirty="0">
                <a:solidFill>
                  <a:srgbClr val="0070C0"/>
                </a:solidFill>
              </a:rPr>
              <a:t> и </a:t>
            </a:r>
            <a:r>
              <a:rPr lang="en-US" dirty="0" err="1">
                <a:solidFill>
                  <a:srgbClr val="0070C0"/>
                </a:solidFill>
              </a:rPr>
              <a:t>вредностима</a:t>
            </a:r>
            <a:endParaRPr lang="en-US" dirty="0">
              <a:solidFill>
                <a:srgbClr val="0070C0"/>
              </a:solidFill>
            </a:endParaRPr>
          </a:p>
          <a:p>
            <a:pPr eaLnBrk="1" hangingPunct="1"/>
            <a:r>
              <a:rPr lang="en-US" dirty="0" err="1">
                <a:solidFill>
                  <a:srgbClr val="00B050"/>
                </a:solidFill>
              </a:rPr>
              <a:t>Здраво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одрастање</a:t>
            </a:r>
            <a:endParaRPr lang="en-US" dirty="0">
              <a:solidFill>
                <a:srgbClr val="00B050"/>
              </a:solidFill>
            </a:endParaRPr>
          </a:p>
          <a:p>
            <a:pPr eaLnBrk="1" hangingPunct="1"/>
            <a:r>
              <a:rPr lang="en-US" dirty="0" err="1">
                <a:solidFill>
                  <a:srgbClr val="0070C0"/>
                </a:solidFill>
              </a:rPr>
              <a:t>Здрав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однос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према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себи</a:t>
            </a:r>
            <a:r>
              <a:rPr lang="en-US" dirty="0">
                <a:solidFill>
                  <a:srgbClr val="0070C0"/>
                </a:solidFill>
              </a:rPr>
              <a:t> и </a:t>
            </a:r>
            <a:r>
              <a:rPr lang="en-US" dirty="0" err="1">
                <a:solidFill>
                  <a:srgbClr val="0070C0"/>
                </a:solidFill>
              </a:rPr>
              <a:t>другима</a:t>
            </a:r>
            <a:endParaRPr lang="en-US" dirty="0">
              <a:solidFill>
                <a:srgbClr val="0070C0"/>
              </a:solidFill>
            </a:endParaRPr>
          </a:p>
          <a:p>
            <a:pPr eaLnBrk="1" hangingPunct="1"/>
            <a:r>
              <a:rPr lang="en-US" dirty="0" err="1">
                <a:solidFill>
                  <a:srgbClr val="00B050"/>
                </a:solidFill>
              </a:rPr>
              <a:t>Здрава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личност</a:t>
            </a:r>
            <a:endParaRPr lang="en-US" dirty="0">
              <a:solidFill>
                <a:srgbClr val="00B050"/>
              </a:solidFill>
            </a:endParaRPr>
          </a:p>
          <a:p>
            <a:pPr eaLnBrk="1" hangingPunct="1"/>
            <a:r>
              <a:rPr lang="en-US" dirty="0" err="1">
                <a:solidFill>
                  <a:srgbClr val="0070C0"/>
                </a:solidFill>
              </a:rPr>
              <a:t>Здрава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социјализација</a:t>
            </a:r>
            <a:endParaRPr lang="en-US" dirty="0">
              <a:solidFill>
                <a:srgbClr val="0070C0"/>
              </a:solidFill>
            </a:endParaRPr>
          </a:p>
          <a:p>
            <a:pPr eaLnBrk="1" hangingPunct="1"/>
            <a:r>
              <a:rPr lang="en-US" dirty="0" err="1">
                <a:solidFill>
                  <a:srgbClr val="00B050"/>
                </a:solidFill>
              </a:rPr>
              <a:t>Здраво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друштво</a:t>
            </a:r>
            <a:endParaRPr lang="en-US" dirty="0">
              <a:solidFill>
                <a:srgbClr val="00B050"/>
              </a:solidFill>
            </a:endParaRP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Чему васпитна писменост?</a:t>
            </a:r>
          </a:p>
        </p:txBody>
      </p:sp>
    </p:spTree>
    <p:extLst>
      <p:ext uri="{BB962C8B-B14F-4D97-AF65-F5344CB8AC3E}">
        <p14:creationId xmlns:p14="http://schemas.microsoft.com/office/powerpoint/2010/main" xmlns="" val="88237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2"/>
          </a:xfrm>
        </p:spPr>
        <p:txBody>
          <a:bodyPr/>
          <a:lstStyle/>
          <a:p>
            <a:pPr eaLnBrk="1" hangingPunct="1"/>
            <a:r>
              <a:rPr lang="sr-Cyrl-CS" b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,,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Васпитно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писмен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човек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прихвата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различитост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као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богатство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животне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ризнице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сарађује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са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другим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људима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труди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се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да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буде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добронамеран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у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свему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што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ради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”</a:t>
            </a:r>
          </a:p>
          <a:p>
            <a:pPr eaLnBrk="1" hangingPunct="1"/>
            <a:r>
              <a:rPr lang="sr-Cyrl-CS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,,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Васпитно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писмен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брине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да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никога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не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превари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и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оштети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он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ствара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нове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вредности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и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не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r-Cyrl-CS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,,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отима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”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их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од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оних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који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су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их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створили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Он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зна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да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човеку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припада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само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оно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што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је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сам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створио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.“</a:t>
            </a:r>
          </a:p>
          <a:p>
            <a:pPr lvl="1" algn="r" eaLnBrk="1" hangingPunct="1"/>
            <a:r>
              <a:rPr lang="en-US" dirty="0" err="1"/>
              <a:t>Момчило</a:t>
            </a:r>
            <a:r>
              <a:rPr lang="en-US" dirty="0"/>
              <a:t> </a:t>
            </a:r>
            <a:r>
              <a:rPr lang="en-US" dirty="0" err="1"/>
              <a:t>Степановић</a:t>
            </a:r>
            <a:endParaRPr lang="en-US" dirty="0"/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Чему васпитна писменост?</a:t>
            </a:r>
          </a:p>
        </p:txBody>
      </p:sp>
    </p:spTree>
    <p:extLst>
      <p:ext uri="{BB962C8B-B14F-4D97-AF65-F5344CB8AC3E}">
        <p14:creationId xmlns:p14="http://schemas.microsoft.com/office/powerpoint/2010/main" xmlns="" val="12388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36242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>
                <a:solidFill>
                  <a:schemeClr val="accent2">
                    <a:lumMod val="75000"/>
                  </a:schemeClr>
                </a:solidFill>
              </a:rPr>
              <a:t>Познавање суштине и смисла живота у заједници</a:t>
            </a:r>
          </a:p>
          <a:p>
            <a:r>
              <a:rPr lang="x-none" dirty="0" smtClean="0">
                <a:solidFill>
                  <a:srgbClr val="00B050"/>
                </a:solidFill>
              </a:rPr>
              <a:t>Социјална одговорност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endParaRPr lang="x-none" dirty="0" smtClean="0">
              <a:solidFill>
                <a:srgbClr val="00B050"/>
              </a:solidFill>
            </a:endParaRPr>
          </a:p>
          <a:p>
            <a:pPr lvl="1"/>
            <a:r>
              <a:rPr lang="x-none" dirty="0" smtClean="0">
                <a:solidFill>
                  <a:srgbClr val="00B050"/>
                </a:solidFill>
              </a:rPr>
              <a:t>Разумевање потреба других људи  </a:t>
            </a:r>
          </a:p>
          <a:p>
            <a:pPr lvl="1"/>
            <a:r>
              <a:rPr lang="x-none" dirty="0" smtClean="0">
                <a:solidFill>
                  <a:srgbClr val="00B050"/>
                </a:solidFill>
              </a:rPr>
              <a:t>сараднички или експлоататорски однос</a:t>
            </a:r>
          </a:p>
          <a:p>
            <a:pPr lvl="1"/>
            <a:r>
              <a:rPr lang="x-none" dirty="0" smtClean="0">
                <a:solidFill>
                  <a:srgbClr val="00B050"/>
                </a:solidFill>
              </a:rPr>
              <a:t>Социјало писмен човек не зарађује на туђој муци и несрећи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96000" cy="1143000"/>
          </a:xfrm>
          <a:solidFill>
            <a:schemeClr val="bg2">
              <a:lumMod val="90000"/>
            </a:schemeClr>
          </a:solidFill>
          <a:scene3d>
            <a:camera prst="perspectiveRelaxedModerately"/>
            <a:lightRig rig="threePt" dir="t"/>
          </a:scene3d>
        </p:spPr>
        <p:txBody>
          <a:bodyPr/>
          <a:lstStyle/>
          <a:p>
            <a:r>
              <a:rPr lang="x-none" dirty="0" smtClean="0"/>
              <a:t>Социјална писменост</a:t>
            </a:r>
            <a:endParaRPr lang="en-US" dirty="0"/>
          </a:p>
        </p:txBody>
      </p:sp>
      <p:pic>
        <p:nvPicPr>
          <p:cNvPr id="5122" name="Picture 2" descr="D:\slike\Album m\mime-attachment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4114800"/>
            <a:ext cx="49530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Двојица шахиста су одиграли пет партија шаха. Сваки има по две победе и нема нерешених партија. Како се то догодило?</a:t>
            </a:r>
          </a:p>
          <a:p>
            <a:r>
              <a:rPr lang="ru-RU" dirty="0">
                <a:solidFill>
                  <a:srgbClr val="00B050"/>
                </a:solidFill>
              </a:rPr>
              <a:t>Сара има 55 динара у две новчанице. Једна од новчаница није од 50 динара. Које су то онда новчанице?</a:t>
            </a:r>
          </a:p>
          <a:p>
            <a:r>
              <a:rPr lang="ru-RU" dirty="0">
                <a:solidFill>
                  <a:srgbClr val="00B050"/>
                </a:solidFill>
              </a:rPr>
              <a:t>Колико је ако поделите 50 са пола и додате 5</a:t>
            </a:r>
            <a:r>
              <a:rPr lang="ru-RU" dirty="0" smtClean="0">
                <a:solidFill>
                  <a:srgbClr val="00B050"/>
                </a:solidFill>
              </a:rPr>
              <a:t>?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Мало гимнастике ума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319226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Да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ли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се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до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радости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љубави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доброте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васпитања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креативности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...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стиже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знањем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pPr eaLnBrk="1" hangingPunct="1"/>
            <a:r>
              <a:rPr lang="en-US" dirty="0" err="1">
                <a:solidFill>
                  <a:srgbClr val="00B050"/>
                </a:solidFill>
              </a:rPr>
              <a:t>До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радости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en-US" dirty="0" err="1">
                <a:solidFill>
                  <a:srgbClr val="00B050"/>
                </a:solidFill>
              </a:rPr>
              <a:t>љубави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en-US" dirty="0" err="1">
                <a:solidFill>
                  <a:srgbClr val="00B050"/>
                </a:solidFill>
              </a:rPr>
              <a:t>доброте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en-US" dirty="0" err="1">
                <a:solidFill>
                  <a:srgbClr val="00B050"/>
                </a:solidFill>
              </a:rPr>
              <a:t>васпитања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en-US" dirty="0" err="1">
                <a:solidFill>
                  <a:srgbClr val="00B050"/>
                </a:solidFill>
              </a:rPr>
              <a:t>креативности</a:t>
            </a:r>
            <a:r>
              <a:rPr lang="en-US" dirty="0">
                <a:solidFill>
                  <a:srgbClr val="00B050"/>
                </a:solidFill>
              </a:rPr>
              <a:t>... </a:t>
            </a:r>
            <a:r>
              <a:rPr lang="en-US" dirty="0" err="1">
                <a:solidFill>
                  <a:srgbClr val="00B050"/>
                </a:solidFill>
              </a:rPr>
              <a:t>стиже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се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свешћу</a:t>
            </a:r>
            <a:r>
              <a:rPr lang="sr-Cyrl-CS" b="1" dirty="0">
                <a:solidFill>
                  <a:srgbClr val="00B050"/>
                </a:solidFill>
                <a:latin typeface="Arial" charset="0"/>
              </a:rPr>
              <a:t>!</a:t>
            </a:r>
            <a:endParaRPr lang="en-US" b="1" dirty="0">
              <a:solidFill>
                <a:srgbClr val="00B050"/>
              </a:solidFill>
              <a:latin typeface="Arial" charset="0"/>
            </a:endParaRPr>
          </a:p>
          <a:p>
            <a:pPr eaLnBrk="1" hangingPunct="1"/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На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физичком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плану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човек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је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физичко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биће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, а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шта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је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са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духовним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планом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pPr eaLnBrk="1" hangingPunct="1"/>
            <a:r>
              <a:rPr lang="en-US" dirty="0" err="1">
                <a:solidFill>
                  <a:srgbClr val="00B050"/>
                </a:solidFill>
              </a:rPr>
              <a:t>На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духовном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плану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човек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је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биће</a:t>
            </a:r>
            <a:r>
              <a:rPr lang="en-US" dirty="0">
                <a:solidFill>
                  <a:srgbClr val="00B050"/>
                </a:solidFill>
              </a:rPr>
              <a:t>:</a:t>
            </a:r>
          </a:p>
          <a:p>
            <a:pPr lvl="1" eaLnBrk="1" hangingPunct="1"/>
            <a:r>
              <a:rPr lang="sr-Cyrl-CS" dirty="0">
                <a:solidFill>
                  <a:srgbClr val="00B050"/>
                </a:solidFill>
                <a:latin typeface="Arial" charset="0"/>
              </a:rPr>
              <a:t>р</a:t>
            </a:r>
            <a:r>
              <a:rPr lang="en-US" dirty="0" err="1">
                <a:solidFill>
                  <a:srgbClr val="00B050"/>
                </a:solidFill>
              </a:rPr>
              <a:t>адости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en-US" dirty="0" err="1">
                <a:solidFill>
                  <a:srgbClr val="00B050"/>
                </a:solidFill>
              </a:rPr>
              <a:t>љубави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en-US" dirty="0" err="1">
                <a:solidFill>
                  <a:srgbClr val="00B050"/>
                </a:solidFill>
              </a:rPr>
              <a:t>доброте</a:t>
            </a:r>
            <a:endParaRPr lang="en-US" dirty="0">
              <a:solidFill>
                <a:srgbClr val="00B050"/>
              </a:solidFill>
            </a:endParaRPr>
          </a:p>
          <a:p>
            <a:pPr lvl="1" eaLnBrk="1" hangingPunct="1"/>
            <a:r>
              <a:rPr lang="sr-Cyrl-CS" dirty="0">
                <a:solidFill>
                  <a:srgbClr val="00B050"/>
                </a:solidFill>
                <a:latin typeface="Arial" charset="0"/>
              </a:rPr>
              <a:t>в</a:t>
            </a:r>
            <a:r>
              <a:rPr lang="en-US" dirty="0" err="1">
                <a:solidFill>
                  <a:srgbClr val="00B050"/>
                </a:solidFill>
              </a:rPr>
              <a:t>аспитања</a:t>
            </a:r>
            <a:r>
              <a:rPr lang="en-US" dirty="0">
                <a:solidFill>
                  <a:srgbClr val="00B050"/>
                </a:solidFill>
              </a:rPr>
              <a:t> </a:t>
            </a:r>
          </a:p>
          <a:p>
            <a:pPr lvl="1" eaLnBrk="1" hangingPunct="1"/>
            <a:r>
              <a:rPr lang="sr-Cyrl-CS" dirty="0">
                <a:solidFill>
                  <a:srgbClr val="00B050"/>
                </a:solidFill>
                <a:latin typeface="Arial" charset="0"/>
              </a:rPr>
              <a:t>к</a:t>
            </a:r>
            <a:r>
              <a:rPr lang="en-US" dirty="0" err="1">
                <a:solidFill>
                  <a:srgbClr val="00B050"/>
                </a:solidFill>
              </a:rPr>
              <a:t>реативности</a:t>
            </a:r>
            <a:endParaRPr lang="en-US" dirty="0">
              <a:solidFill>
                <a:srgbClr val="00B050"/>
              </a:solidFill>
            </a:endParaRPr>
          </a:p>
          <a:p>
            <a:endParaRPr lang="x-none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Духовност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solidFill>
                  <a:schemeClr val="accent2">
                    <a:lumMod val="75000"/>
                  </a:schemeClr>
                </a:solidFill>
              </a:rPr>
              <a:t>Смисао учења је да уклања “немире” из људских живота (а не да их производи)!</a:t>
            </a:r>
          </a:p>
          <a:p>
            <a:r>
              <a:rPr lang="x-none" dirty="0" smtClean="0">
                <a:solidFill>
                  <a:srgbClr val="00B050"/>
                </a:solidFill>
              </a:rPr>
              <a:t>Потреба за учењем је индивидуално дозирана!</a:t>
            </a:r>
          </a:p>
          <a:p>
            <a:r>
              <a:rPr lang="x-none" dirty="0" smtClean="0">
                <a:solidFill>
                  <a:srgbClr val="0070C0"/>
                </a:solidFill>
              </a:rPr>
              <a:t>Равнотежа потреба и могућности!</a:t>
            </a:r>
            <a:endParaRPr lang="en-US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Духовни смисао учења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CS" b="1" dirty="0">
                <a:solidFill>
                  <a:srgbClr val="0070C0"/>
                </a:solidFill>
                <a:latin typeface="Arial" charset="0"/>
              </a:rPr>
              <a:t>,,</a:t>
            </a:r>
            <a:r>
              <a:rPr lang="en-US" b="1" dirty="0" err="1">
                <a:solidFill>
                  <a:srgbClr val="0070C0"/>
                </a:solidFill>
              </a:rPr>
              <a:t>За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човека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је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важно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само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оно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што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даје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смисао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његовом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животу</a:t>
            </a:r>
            <a:r>
              <a:rPr lang="en-US" b="1" dirty="0">
                <a:solidFill>
                  <a:srgbClr val="0070C0"/>
                </a:solidFill>
              </a:rPr>
              <a:t>. </a:t>
            </a:r>
            <a:r>
              <a:rPr lang="en-US" b="1" dirty="0" err="1">
                <a:solidFill>
                  <a:srgbClr val="0070C0"/>
                </a:solidFill>
              </a:rPr>
              <a:t>По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том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смислу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човек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вреднује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све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око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себе</a:t>
            </a:r>
            <a:r>
              <a:rPr lang="sr-Cyrl-CS" b="1" dirty="0">
                <a:solidFill>
                  <a:srgbClr val="0070C0"/>
                </a:solidFill>
                <a:latin typeface="Arial" charset="0"/>
              </a:rPr>
              <a:t>.</a:t>
            </a:r>
            <a:r>
              <a:rPr lang="en-US" b="1" dirty="0">
                <a:solidFill>
                  <a:srgbClr val="0070C0"/>
                </a:solidFill>
              </a:rPr>
              <a:t>”</a:t>
            </a:r>
            <a:endParaRPr lang="en-US" b="1" dirty="0">
              <a:solidFill>
                <a:srgbClr val="0070C0"/>
              </a:solidFill>
              <a:latin typeface="Arial" charset="0"/>
            </a:endParaRPr>
          </a:p>
          <a:p>
            <a:pPr eaLnBrk="1" hangingPunct="1"/>
            <a:r>
              <a:rPr lang="sr-Cyrl-CS" b="1" dirty="0">
                <a:solidFill>
                  <a:srgbClr val="00B050"/>
                </a:solidFill>
                <a:latin typeface="Arial" charset="0"/>
              </a:rPr>
              <a:t>,,</a:t>
            </a:r>
            <a:r>
              <a:rPr lang="en-US" b="1" dirty="0" err="1">
                <a:solidFill>
                  <a:srgbClr val="00B050"/>
                </a:solidFill>
              </a:rPr>
              <a:t>Духовно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писмен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човек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не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зарађује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на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туђој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несрећи</a:t>
            </a:r>
            <a:r>
              <a:rPr lang="en-US" b="1" dirty="0">
                <a:solidFill>
                  <a:srgbClr val="00B050"/>
                </a:solidFill>
              </a:rPr>
              <a:t>, а у </a:t>
            </a:r>
            <a:r>
              <a:rPr lang="en-US" b="1" dirty="0" err="1">
                <a:solidFill>
                  <a:srgbClr val="00B050"/>
                </a:solidFill>
              </a:rPr>
              <a:t>другим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људима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види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себе</a:t>
            </a:r>
            <a:r>
              <a:rPr lang="en-US" b="1" dirty="0">
                <a:solidFill>
                  <a:srgbClr val="00B050"/>
                </a:solidFill>
              </a:rPr>
              <a:t> у </a:t>
            </a:r>
            <a:r>
              <a:rPr lang="en-US" b="1" dirty="0" err="1">
                <a:solidFill>
                  <a:srgbClr val="00B050"/>
                </a:solidFill>
              </a:rPr>
              <a:t>другим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околностима</a:t>
            </a:r>
            <a:r>
              <a:rPr lang="sr-Cyrl-CS" b="1" dirty="0">
                <a:solidFill>
                  <a:srgbClr val="00B050"/>
                </a:solidFill>
                <a:latin typeface="Arial" charset="0"/>
              </a:rPr>
              <a:t>.</a:t>
            </a:r>
            <a:r>
              <a:rPr lang="en-US" b="1" dirty="0">
                <a:solidFill>
                  <a:srgbClr val="00B050"/>
                </a:solidFill>
              </a:rPr>
              <a:t>”</a:t>
            </a:r>
          </a:p>
          <a:p>
            <a:pPr eaLnBrk="1" hangingPunct="1"/>
            <a:r>
              <a:rPr lang="en-US" dirty="0" err="1">
                <a:solidFill>
                  <a:srgbClr val="C00000"/>
                </a:solidFill>
              </a:rPr>
              <a:t>Разликовање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физичког</a:t>
            </a:r>
            <a:r>
              <a:rPr lang="en-US" dirty="0">
                <a:solidFill>
                  <a:srgbClr val="C00000"/>
                </a:solidFill>
              </a:rPr>
              <a:t> и </a:t>
            </a:r>
            <a:r>
              <a:rPr lang="en-US" dirty="0" err="1">
                <a:solidFill>
                  <a:srgbClr val="C00000"/>
                </a:solidFill>
              </a:rPr>
              <a:t>духовног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смисла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живота</a:t>
            </a:r>
            <a:endParaRPr lang="en-US" dirty="0">
              <a:solidFill>
                <a:srgbClr val="C00000"/>
              </a:solidFill>
            </a:endParaRPr>
          </a:p>
          <a:p>
            <a:pPr eaLnBrk="1" hangingPunct="1"/>
            <a:r>
              <a:rPr lang="en-US" dirty="0" err="1">
                <a:solidFill>
                  <a:srgbClr val="C00000"/>
                </a:solidFill>
              </a:rPr>
              <a:t>Активан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однос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према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духовном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здрављу</a:t>
            </a:r>
            <a:endParaRPr lang="en-US" dirty="0">
              <a:solidFill>
                <a:srgbClr val="C00000"/>
              </a:solidFill>
            </a:endParaRPr>
          </a:p>
          <a:p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68705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Према себи – надзор над “немирима”</a:t>
            </a:r>
          </a:p>
          <a:p>
            <a:r>
              <a:rPr lang="x-none" dirty="0" smtClean="0">
                <a:solidFill>
                  <a:srgbClr val="C00000"/>
                </a:solidFill>
              </a:rPr>
              <a:t>Према другим људима – уважавање потреба и интереса других људи </a:t>
            </a:r>
          </a:p>
          <a:p>
            <a:r>
              <a:rPr lang="x-none" dirty="0" smtClean="0">
                <a:solidFill>
                  <a:srgbClr val="00B0F0"/>
                </a:solidFill>
              </a:rPr>
              <a:t>Према друштву – уважавање потреба и интереса заједнице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Духовна одговорност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Око којих питања треба да се договоримо како бисмо успешно радили? </a:t>
            </a:r>
          </a:p>
          <a:p>
            <a:pPr lvl="1"/>
            <a:r>
              <a:rPr lang="x-none" dirty="0" smtClean="0"/>
              <a:t>Сатница (паузе, освежење, исхрана)</a:t>
            </a:r>
          </a:p>
          <a:p>
            <a:pPr lvl="1"/>
            <a:r>
              <a:rPr lang="x-none" dirty="0" smtClean="0"/>
              <a:t>Техничка питања: начин рада, напуштање просторије, употреба телефона,</a:t>
            </a:r>
            <a:endParaRPr lang="en-US" dirty="0" smtClean="0"/>
          </a:p>
          <a:p>
            <a:pPr>
              <a:buNone/>
            </a:pPr>
            <a:r>
              <a:rPr lang="x-none" dirty="0" smtClean="0"/>
              <a:t>	Стручна питања: у</a:t>
            </a:r>
            <a:r>
              <a:rPr lang="sr-Latn-CS" dirty="0" smtClean="0"/>
              <a:t>чешће полазника у раду</a:t>
            </a:r>
          </a:p>
          <a:p>
            <a:pPr lvl="2">
              <a:buFontTx/>
              <a:buChar char="-"/>
            </a:pPr>
            <a:r>
              <a:rPr lang="sr-Latn-CS" dirty="0" smtClean="0"/>
              <a:t>Слободно изношење става и мишљења</a:t>
            </a:r>
            <a:endParaRPr lang="en-US" dirty="0" smtClean="0">
              <a:latin typeface="Times New Roman" pitchFamily="18" charset="0"/>
            </a:endParaRPr>
          </a:p>
          <a:p>
            <a:pPr lvl="3">
              <a:buFontTx/>
              <a:buChar char="-"/>
            </a:pPr>
            <a:r>
              <a:rPr lang="en-US" sz="2400" dirty="0" err="1" smtClean="0">
                <a:latin typeface="+mj-lt"/>
              </a:rPr>
              <a:t>Није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нам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циљ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јединствено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мишљење</a:t>
            </a:r>
            <a:r>
              <a:rPr lang="en-US" sz="2400" dirty="0" smtClean="0">
                <a:latin typeface="+mj-lt"/>
              </a:rPr>
              <a:t>, и </a:t>
            </a:r>
            <a:r>
              <a:rPr lang="en-US" sz="2400" dirty="0" err="1" smtClean="0">
                <a:latin typeface="+mj-lt"/>
              </a:rPr>
              <a:t>да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се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сложимо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око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свих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питања</a:t>
            </a:r>
            <a:r>
              <a:rPr lang="en-US" sz="2400" dirty="0" smtClean="0">
                <a:latin typeface="+mj-lt"/>
              </a:rPr>
              <a:t>, </a:t>
            </a:r>
            <a:r>
              <a:rPr lang="en-US" sz="2400" dirty="0" err="1" smtClean="0">
                <a:latin typeface="+mj-lt"/>
              </a:rPr>
              <a:t>већ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да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отворимо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теме</a:t>
            </a:r>
            <a:r>
              <a:rPr lang="en-US" sz="2400" dirty="0" smtClean="0">
                <a:latin typeface="+mj-lt"/>
              </a:rPr>
              <a:t> и </a:t>
            </a:r>
            <a:r>
              <a:rPr lang="en-US" sz="2400" dirty="0" err="1" smtClean="0">
                <a:latin typeface="+mj-lt"/>
              </a:rPr>
              <a:t>разменимо</a:t>
            </a:r>
            <a:r>
              <a:rPr lang="en-US" sz="2400" dirty="0" smtClean="0">
                <a:latin typeface="+mj-lt"/>
              </a:rPr>
              <a:t> </a:t>
            </a:r>
            <a:r>
              <a:rPr lang="en-US" sz="2400" dirty="0" err="1" smtClean="0">
                <a:latin typeface="+mj-lt"/>
              </a:rPr>
              <a:t>искуства</a:t>
            </a:r>
            <a:r>
              <a:rPr lang="en-US" sz="2400" dirty="0" smtClean="0">
                <a:latin typeface="+mj-lt"/>
              </a:rPr>
              <a:t> и </a:t>
            </a:r>
            <a:r>
              <a:rPr lang="en-US" sz="2400" dirty="0" err="1" smtClean="0">
                <a:latin typeface="+mj-lt"/>
              </a:rPr>
              <a:t>мишљења</a:t>
            </a:r>
            <a:endParaRPr lang="sr-Latn-CS" sz="2400" dirty="0" smtClean="0">
              <a:latin typeface="+mj-lt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Како доћи до квалитетног договора?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solidFill>
                  <a:srgbClr val="00B0F0"/>
                </a:solidFill>
              </a:rPr>
              <a:t>Филтер који раздваја потребно и непотребно, добро и лоше, људско и нељудско!</a:t>
            </a:r>
          </a:p>
          <a:p>
            <a:r>
              <a:rPr lang="x-none" dirty="0" smtClean="0">
                <a:solidFill>
                  <a:srgbClr val="00B050"/>
                </a:solidFill>
              </a:rPr>
              <a:t>Оно што ограничава способноси и даје им смисао!</a:t>
            </a:r>
          </a:p>
          <a:p>
            <a:pPr lvl="1"/>
            <a:r>
              <a:rPr lang="x-none" dirty="0" smtClean="0"/>
              <a:t>Оно о чему немамо свест губи смисао, као и да не постоји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Духовна свест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Дете је у школу дошло да задовољи своје потребе! </a:t>
            </a:r>
          </a:p>
          <a:p>
            <a:r>
              <a:rPr lang="x-none" dirty="0" smtClean="0">
                <a:solidFill>
                  <a:srgbClr val="00B050"/>
                </a:solidFill>
              </a:rPr>
              <a:t>“Ниво” свести наставника мора да буде изнад нивоа свести ученика! </a:t>
            </a:r>
          </a:p>
          <a:p>
            <a:pPr lvl="1"/>
            <a:r>
              <a:rPr lang="en-US" dirty="0" err="1"/>
              <a:t>Дете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и </a:t>
            </a:r>
            <a:r>
              <a:rPr lang="en-US" dirty="0" err="1"/>
              <a:t>духовно</a:t>
            </a:r>
            <a:r>
              <a:rPr lang="en-US" dirty="0"/>
              <a:t> </a:t>
            </a:r>
            <a:r>
              <a:rPr lang="en-US" dirty="0" err="1"/>
              <a:t>биће</a:t>
            </a:r>
            <a:r>
              <a:rPr lang="en-US" dirty="0"/>
              <a:t> у </a:t>
            </a:r>
            <a:r>
              <a:rPr lang="en-US" dirty="0" err="1" smtClean="0"/>
              <a:t>развоју</a:t>
            </a:r>
            <a:endParaRPr lang="x-none" dirty="0" smtClean="0"/>
          </a:p>
          <a:p>
            <a:r>
              <a:rPr lang="x-none" dirty="0" smtClean="0">
                <a:solidFill>
                  <a:schemeClr val="bg2">
                    <a:lumMod val="25000"/>
                  </a:schemeClr>
                </a:solidFill>
              </a:rPr>
              <a:t>Развој свести детета не сме бити у сенци образовних захтева!</a:t>
            </a:r>
          </a:p>
          <a:p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све</a:t>
            </a:r>
            <a:r>
              <a:rPr lang="en-US" dirty="0"/>
              <a:t> </a:t>
            </a:r>
            <a:r>
              <a:rPr lang="en-US" dirty="0" err="1"/>
              <a:t>што</a:t>
            </a:r>
            <a:r>
              <a:rPr lang="en-US" dirty="0"/>
              <a:t> </a:t>
            </a:r>
            <a:r>
              <a:rPr lang="en-US" dirty="0" err="1"/>
              <a:t>треба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догоди</a:t>
            </a:r>
            <a:r>
              <a:rPr lang="en-US" dirty="0"/>
              <a:t>, </a:t>
            </a:r>
            <a:r>
              <a:rPr lang="en-US" dirty="0" err="1"/>
              <a:t>постоји</a:t>
            </a:r>
            <a:r>
              <a:rPr lang="en-US" dirty="0"/>
              <a:t> </a:t>
            </a:r>
            <a:r>
              <a:rPr lang="en-US" dirty="0" err="1"/>
              <a:t>тренутак</a:t>
            </a:r>
            <a:r>
              <a:rPr lang="en-US" dirty="0"/>
              <a:t> </a:t>
            </a:r>
            <a:r>
              <a:rPr lang="en-US" dirty="0" err="1"/>
              <a:t>када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то</a:t>
            </a:r>
            <a:r>
              <a:rPr lang="en-US" dirty="0"/>
              <a:t> </a:t>
            </a:r>
            <a:r>
              <a:rPr lang="en-US" dirty="0" err="1"/>
              <a:t>може</a:t>
            </a:r>
            <a:r>
              <a:rPr lang="en-US" dirty="0"/>
              <a:t> </a:t>
            </a:r>
            <a:r>
              <a:rPr lang="en-US" dirty="0" err="1"/>
              <a:t>догодити</a:t>
            </a:r>
            <a:endParaRPr lang="en-US" dirty="0"/>
          </a:p>
          <a:p>
            <a:endParaRPr lang="x-none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Духовна свест наставника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138"/>
            <a:ext cx="8991600" cy="4525962"/>
          </a:xfrm>
        </p:spPr>
        <p:txBody>
          <a:bodyPr/>
          <a:lstStyle/>
          <a:p>
            <a:r>
              <a:rPr lang="x-none" dirty="0" smtClean="0">
                <a:solidFill>
                  <a:schemeClr val="bg2">
                    <a:lumMod val="25000"/>
                  </a:schemeClr>
                </a:solidFill>
              </a:rPr>
              <a:t>Свест детета развија се уважавањем, разумевањем, подршком, љубављу,пажњом, поверењем, стрпљењем, мудрошћу,    праведношћу, указивањем на могућности, добротом, скромношћу, примером и свим оним са чиме се дете сусреће свакодневно, оним са чиме живи, чему се радује, нада и жели!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Духовна свест детета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/>
              <a:t>Разликовање физичког и духовног смисла живота</a:t>
            </a:r>
          </a:p>
          <a:p>
            <a:r>
              <a:rPr lang="x-none" dirty="0" smtClean="0">
                <a:solidFill>
                  <a:schemeClr val="bg2">
                    <a:lumMod val="25000"/>
                  </a:schemeClr>
                </a:solidFill>
              </a:rPr>
              <a:t>Духовно здравље</a:t>
            </a:r>
          </a:p>
          <a:p>
            <a:r>
              <a:rPr lang="x-none" dirty="0" smtClean="0">
                <a:solidFill>
                  <a:schemeClr val="bg2">
                    <a:lumMod val="25000"/>
                  </a:schemeClr>
                </a:solidFill>
              </a:rPr>
              <a:t>Духовност и религија</a:t>
            </a:r>
          </a:p>
          <a:p>
            <a:pPr lvl="1"/>
            <a:r>
              <a:rPr lang="x-none" dirty="0" smtClean="0"/>
              <a:t>Духовно-верска различитост</a:t>
            </a:r>
          </a:p>
          <a:p>
            <a:r>
              <a:rPr lang="x-none" dirty="0" smtClean="0">
                <a:solidFill>
                  <a:schemeClr val="bg2">
                    <a:lumMod val="25000"/>
                  </a:schemeClr>
                </a:solidFill>
              </a:rPr>
              <a:t>Духовна одговорност</a:t>
            </a:r>
          </a:p>
          <a:p>
            <a:pPr lvl="1"/>
            <a:r>
              <a:rPr lang="x-none" dirty="0" smtClean="0"/>
              <a:t>Здраво тело и здрав дух </a:t>
            </a:r>
          </a:p>
          <a:p>
            <a:pPr lvl="1"/>
            <a:r>
              <a:rPr lang="x-none" dirty="0" smtClean="0"/>
              <a:t>Духовне слободе</a:t>
            </a:r>
          </a:p>
          <a:p>
            <a:pPr lvl="1"/>
            <a:r>
              <a:rPr lang="x-none" dirty="0" smtClean="0"/>
              <a:t>Духовни развој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Духовна писменост</a:t>
            </a:r>
            <a:endParaRPr lang="en-US" dirty="0"/>
          </a:p>
        </p:txBody>
      </p:sp>
      <p:pic>
        <p:nvPicPr>
          <p:cNvPr id="4099" name="Picture 3" descr="D:\slike\Album m\47496360_dostest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3429000"/>
            <a:ext cx="19050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,,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Духовно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писмен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човек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има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свест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о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пролазности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свега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Он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не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чини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другима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оно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што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не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жели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да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њему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буде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учињено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...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Он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зна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да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је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све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трагове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који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остају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иза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људи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укључујући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физичке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оставио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људски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дух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Памет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није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довољна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да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би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се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стигло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до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суштине</a:t>
            </a:r>
            <a:r>
              <a:rPr lang="sr-Cyrl-CS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,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јер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је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суштина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у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домену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интуиције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маште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, а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то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је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чулима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недокучив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терен</a:t>
            </a:r>
            <a:r>
              <a:rPr lang="x-none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”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r>
              <a:rPr lang="x-none" dirty="0" smtClean="0"/>
              <a:t>М.С:</a:t>
            </a:r>
            <a:endParaRPr lang="x-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67596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b="1" dirty="0" smtClean="0"/>
              <a:t>Какав год успех да постиже, </a:t>
            </a:r>
            <a:r>
              <a:rPr lang="x-none" b="1" dirty="0" smtClean="0"/>
              <a:t>ученику</a:t>
            </a:r>
            <a:r>
              <a:rPr lang="sr-Latn-CS" b="1" dirty="0" smtClean="0"/>
              <a:t> треба омогућити да буде дете и да буде срећан</a:t>
            </a:r>
            <a:endParaRPr lang="en-US" dirty="0" smtClean="0"/>
          </a:p>
          <a:p>
            <a:r>
              <a:rPr lang="sr-Latn-CS" b="1" dirty="0" smtClean="0"/>
              <a:t>Деци </a:t>
            </a:r>
            <a:r>
              <a:rPr lang="x-none" b="1" dirty="0" smtClean="0"/>
              <a:t> треба </a:t>
            </a:r>
            <a:r>
              <a:rPr lang="sr-Latn-CS" b="1" dirty="0" smtClean="0"/>
              <a:t>разумевање, радост и срећ</a:t>
            </a:r>
            <a:r>
              <a:rPr lang="x-none" b="1" dirty="0" smtClean="0"/>
              <a:t>а</a:t>
            </a:r>
            <a:r>
              <a:rPr lang="sr-Latn-CS" b="1" dirty="0" smtClean="0"/>
              <a:t>, остало прон</a:t>
            </a:r>
            <a:r>
              <a:rPr lang="x-none" b="1" dirty="0" smtClean="0"/>
              <a:t>алазе</a:t>
            </a:r>
            <a:r>
              <a:rPr lang="sr-Latn-CS" b="1" dirty="0" smtClean="0"/>
              <a:t> сама. Ако им </a:t>
            </a:r>
            <a:r>
              <a:rPr lang="x-none" b="1" dirty="0" smtClean="0"/>
              <a:t>се </a:t>
            </a:r>
            <a:r>
              <a:rPr lang="sr-Latn-CS" b="1" dirty="0" smtClean="0"/>
              <a:t>то узмемо све оно што им </a:t>
            </a:r>
            <a:r>
              <a:rPr lang="x-none" b="1" dirty="0" smtClean="0"/>
              <a:t>се </a:t>
            </a:r>
            <a:r>
              <a:rPr lang="sr-Latn-CS" b="1" dirty="0" smtClean="0"/>
              <a:t>да</a:t>
            </a:r>
            <a:r>
              <a:rPr lang="x-none" b="1" dirty="0" smtClean="0"/>
              <a:t>је је</a:t>
            </a:r>
            <a:r>
              <a:rPr lang="sr-Latn-CS" b="1" dirty="0" smtClean="0"/>
              <a:t> мало.</a:t>
            </a:r>
            <a:endParaRPr lang="en-US" dirty="0" smtClean="0"/>
          </a:p>
          <a:p>
            <a:pPr eaLnBrk="1" hangingPunct="1"/>
            <a:r>
              <a:rPr lang="sr-Latn-CS" b="1" dirty="0" smtClean="0"/>
              <a:t>Онај ко је несрећан већ је довољно кажњен</a:t>
            </a:r>
            <a:endParaRPr lang="en-US" dirty="0" smtClean="0"/>
          </a:p>
          <a:p>
            <a:pPr eaLnBrk="1" hangingPunct="1"/>
            <a:r>
              <a:rPr lang="sr-Latn-CS" b="1" dirty="0" smtClean="0"/>
              <a:t>Награда и казна постоје икључиво као путокази који усмеравају људска колебања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Духовна писменост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solidFill>
                  <a:schemeClr val="accent1">
                    <a:lumMod val="75000"/>
                  </a:schemeClr>
                </a:solidFill>
              </a:rPr>
              <a:t>Живот није ни оно што је било јуче, а ни оно што ће бити сутра, живот је оно што је данас. Оно што је јуче било не може се променити. Оно што ће бити сутра је загонетка и неће бити другачије ако данас све време мислимо о томе.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Присутност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 smtClean="0">
                <a:solidFill>
                  <a:srgbClr val="C00000"/>
                </a:solidFill>
              </a:rPr>
              <a:t>Живот је тренутак који траје онолико колико смо присутни у њему. То трајање не мери се годинама већ лепотом којој смо дозволили да испуни наше време.</a:t>
            </a:r>
            <a:endParaRPr lang="en-US" dirty="0" smtClean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Живот?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Да ли осећате и доживљавате промене у свом радном окружењу?</a:t>
            </a:r>
          </a:p>
          <a:p>
            <a:r>
              <a:rPr lang="x-none" dirty="0" smtClean="0"/>
              <a:t>Постоје ли казне које могу да донесу “успех” и “мир” у учионицу?</a:t>
            </a:r>
          </a:p>
          <a:p>
            <a:r>
              <a:rPr lang="x-none" dirty="0" smtClean="0"/>
              <a:t>Какви су ефекти постојећег “казненог” система у настави?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Питања за увод у тему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x-none" dirty="0" smtClean="0"/>
              <a:t>Развој свести о променама услова за реализовање наставног рада: „јесу ли казне избор или нужност“ и “школа без казни”</a:t>
            </a:r>
          </a:p>
          <a:p>
            <a:r>
              <a:rPr lang="x-none" dirty="0" smtClean="0"/>
              <a:t>Обучавање за иновативне моделе приступа настави засноване на савременим педагошким вештинама</a:t>
            </a:r>
          </a:p>
          <a:p>
            <a:r>
              <a:rPr lang="x-none" dirty="0" smtClean="0"/>
              <a:t>Бављење животним вредностима – “Где је чије место у троуглу: дете – родитељ – наставник”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Циљеви обуке: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4711</TotalTime>
  <Words>3012</Words>
  <Application>Microsoft Office PowerPoint</Application>
  <PresentationFormat>On-screen Show (4:3)</PresentationFormat>
  <Paragraphs>458</Paragraphs>
  <Slides>77</Slides>
  <Notes>75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78" baseType="lpstr">
      <vt:lpstr>Concourse</vt:lpstr>
      <vt:lpstr>Награда и казна – педагошки избор или нужност</vt:lpstr>
      <vt:lpstr>Семинар: Награда и казна – педагошки избор или нужност</vt:lpstr>
      <vt:lpstr>На које потребе одговара програм?</vt:lpstr>
      <vt:lpstr>Награда и казна – педагошки избор или нужност</vt:lpstr>
      <vt:lpstr>Договарање</vt:lpstr>
      <vt:lpstr>Како доћи до квалитетног договора?</vt:lpstr>
      <vt:lpstr>Како доћи до квалитетног договора?</vt:lpstr>
      <vt:lpstr>Питања за увод у тему</vt:lpstr>
      <vt:lpstr>Циљеви обуке:</vt:lpstr>
      <vt:lpstr>Игра асоцијација</vt:lpstr>
      <vt:lpstr>Сарадња</vt:lpstr>
      <vt:lpstr>Услови за сарадњу</vt:lpstr>
      <vt:lpstr>Задатак: Реч која ме описује</vt:lpstr>
      <vt:lpstr>Сврха:</vt:lpstr>
      <vt:lpstr>Питање?</vt:lpstr>
      <vt:lpstr>Питања која себи изнова постављамо</vt:lpstr>
      <vt:lpstr>Задатак: ПРИСУТНОСТ</vt:lpstr>
      <vt:lpstr>Питање?</vt:lpstr>
      <vt:lpstr>Питање?</vt:lpstr>
      <vt:lpstr>Радионица: Узроци “немира” и недисциплине</vt:lpstr>
      <vt:lpstr>Узроци “немира”</vt:lpstr>
      <vt:lpstr>Шта је то: “Немир”?</vt:lpstr>
      <vt:lpstr>Несвесни покушаји да се отклони немир:</vt:lpstr>
      <vt:lpstr>Питање?</vt:lpstr>
      <vt:lpstr>Реаговање на недисциплину</vt:lpstr>
      <vt:lpstr>Решавање проблема</vt:lpstr>
      <vt:lpstr>Тајна успеха</vt:lpstr>
      <vt:lpstr>Питање?</vt:lpstr>
      <vt:lpstr>Животне вредности</vt:lpstr>
      <vt:lpstr>Животне вредности у школи</vt:lpstr>
      <vt:lpstr>Знање и свест</vt:lpstr>
      <vt:lpstr>Радионица: Животне вредности</vt:lpstr>
      <vt:lpstr>Животне вредности</vt:lpstr>
      <vt:lpstr>Животне вредности – награде и казне</vt:lpstr>
      <vt:lpstr>Питање?</vt:lpstr>
      <vt:lpstr>Одговор:</vt:lpstr>
      <vt:lpstr>Узроци неуспеха</vt:lpstr>
      <vt:lpstr>Улога наставника у животу ученика</vt:lpstr>
      <vt:lpstr>Улога наставника у животу ученика</vt:lpstr>
      <vt:lpstr>Питање?</vt:lpstr>
      <vt:lpstr>Очекивања</vt:lpstr>
      <vt:lpstr>Радионица: Очекивања</vt:lpstr>
      <vt:lpstr>Очекивања</vt:lpstr>
      <vt:lpstr>Нови услови – нови задаци</vt:lpstr>
      <vt:lpstr>Савремене педагошке вештине:</vt:lpstr>
      <vt:lpstr>Социјализација и персонализација</vt:lpstr>
      <vt:lpstr>Персонализација</vt:lpstr>
      <vt:lpstr> Основа за усвајање животних вредности:</vt:lpstr>
      <vt:lpstr>Емотивна писменост</vt:lpstr>
      <vt:lpstr>Емоције</vt:lpstr>
      <vt:lpstr>Моћ емоција - љубав</vt:lpstr>
      <vt:lpstr>Чему емотивна писменост?</vt:lpstr>
      <vt:lpstr>Чему емотивна писменост</vt:lpstr>
      <vt:lpstr>Slide 54</vt:lpstr>
      <vt:lpstr>Педагошки имунитет</vt:lpstr>
      <vt:lpstr>Активност: Похвала на делу</vt:lpstr>
      <vt:lpstr>Васпитање</vt:lpstr>
      <vt:lpstr>Смисао васпитања</vt:lpstr>
      <vt:lpstr>Васпитање и свест</vt:lpstr>
      <vt:lpstr>Васпитање: узрок или последица</vt:lpstr>
      <vt:lpstr>Васпитна писменост</vt:lpstr>
      <vt:lpstr>Чему васпитна писменост?</vt:lpstr>
      <vt:lpstr>Чему васпитна писменост?</vt:lpstr>
      <vt:lpstr>Социјална писменост</vt:lpstr>
      <vt:lpstr>Мало гимнастике ума</vt:lpstr>
      <vt:lpstr>Духовност</vt:lpstr>
      <vt:lpstr>Духовни смисао учења</vt:lpstr>
      <vt:lpstr>Slide 68</vt:lpstr>
      <vt:lpstr>Духовна одговорност</vt:lpstr>
      <vt:lpstr>Духовна свест</vt:lpstr>
      <vt:lpstr>Духовна свест наставника</vt:lpstr>
      <vt:lpstr>Духовна свест детета</vt:lpstr>
      <vt:lpstr>Духовна писменост</vt:lpstr>
      <vt:lpstr>Slide 74</vt:lpstr>
      <vt:lpstr>Духовна писменост</vt:lpstr>
      <vt:lpstr>Присутност</vt:lpstr>
      <vt:lpstr>Живот?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 ДИСЦИПЛИНЕ КА САМОДИСЦИПЛИНИ</dc:title>
  <dc:creator>stepa</dc:creator>
  <cp:lastModifiedBy>Momcilo</cp:lastModifiedBy>
  <cp:revision>422</cp:revision>
  <cp:lastPrinted>2012-05-11T20:34:29Z</cp:lastPrinted>
  <dcterms:created xsi:type="dcterms:W3CDTF">2006-08-16T00:00:00Z</dcterms:created>
  <dcterms:modified xsi:type="dcterms:W3CDTF">2012-05-12T19:09:05Z</dcterms:modified>
</cp:coreProperties>
</file>