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4" r:id="rId1"/>
  </p:sldMasterIdLst>
  <p:notesMasterIdLst>
    <p:notesMasterId r:id="rId34"/>
  </p:notesMasterIdLst>
  <p:sldIdLst>
    <p:sldId id="256" r:id="rId2"/>
    <p:sldId id="286" r:id="rId3"/>
    <p:sldId id="282" r:id="rId4"/>
    <p:sldId id="283" r:id="rId5"/>
    <p:sldId id="284" r:id="rId6"/>
    <p:sldId id="285" r:id="rId7"/>
    <p:sldId id="287" r:id="rId8"/>
    <p:sldId id="259" r:id="rId9"/>
    <p:sldId id="281"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80" r:id="rId23"/>
    <p:sldId id="272" r:id="rId24"/>
    <p:sldId id="257" r:id="rId25"/>
    <p:sldId id="274" r:id="rId26"/>
    <p:sldId id="275" r:id="rId27"/>
    <p:sldId id="277" r:id="rId28"/>
    <p:sldId id="276" r:id="rId29"/>
    <p:sldId id="288" r:id="rId30"/>
    <p:sldId id="278" r:id="rId31"/>
    <p:sldId id="279" r:id="rId32"/>
    <p:sldId id="273" r:id="rId3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20251" autoAdjust="0"/>
    <p:restoredTop sz="94660"/>
  </p:normalViewPr>
  <p:slideViewPr>
    <p:cSldViewPr>
      <p:cViewPr>
        <p:scale>
          <a:sx n="60" d="100"/>
          <a:sy n="60" d="100"/>
        </p:scale>
        <p:origin x="-552" y="-3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0DA6A39-C313-40F6-80CD-34DE48AA1086}" type="datetimeFigureOut">
              <a:rPr lang="en-US" smtClean="0"/>
              <a:pPr/>
              <a:t>5/12/2012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85F197F-FDB1-4487-88F4-DA9EAD0601CA}" type="slidenum">
              <a:rPr lang="en-US" smtClean="0"/>
              <a:pPr/>
              <a:t>‹#›</a:t>
            </a:fld>
            <a:endParaRPr lang="en-US"/>
          </a:p>
        </p:txBody>
      </p:sp>
    </p:spTree>
    <p:extLst>
      <p:ext uri="{BB962C8B-B14F-4D97-AF65-F5344CB8AC3E}">
        <p14:creationId xmlns:p14="http://schemas.microsoft.com/office/powerpoint/2010/main" xmlns="" val="19218236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pPr>
              <a:defRPr/>
            </a:pPr>
            <a:fld id="{2684763D-C1A2-4DE4-ADEE-2101E2C63EEF}" type="datetimeFigureOut">
              <a:rPr lang="en-US" smtClean="0"/>
              <a:pPr>
                <a:defRPr/>
              </a:pPr>
              <a:t>5/12/2012</a:t>
            </a:fld>
            <a:endParaRPr lang="en-US"/>
          </a:p>
        </p:txBody>
      </p:sp>
      <p:sp>
        <p:nvSpPr>
          <p:cNvPr id="20" name="Footer Placeholder 19"/>
          <p:cNvSpPr>
            <a:spLocks noGrp="1"/>
          </p:cNvSpPr>
          <p:nvPr>
            <p:ph type="ftr" sz="quarter" idx="11"/>
          </p:nvPr>
        </p:nvSpPr>
        <p:spPr/>
        <p:txBody>
          <a:bodyPr/>
          <a:lstStyle>
            <a:extLst/>
          </a:lstStyle>
          <a:p>
            <a:pPr>
              <a:defRPr/>
            </a:pPr>
            <a:endParaRPr lang="en-US"/>
          </a:p>
        </p:txBody>
      </p:sp>
      <p:sp>
        <p:nvSpPr>
          <p:cNvPr id="10" name="Slide Number Placeholder 9"/>
          <p:cNvSpPr>
            <a:spLocks noGrp="1"/>
          </p:cNvSpPr>
          <p:nvPr>
            <p:ph type="sldNum" sz="quarter" idx="12"/>
          </p:nvPr>
        </p:nvSpPr>
        <p:spPr/>
        <p:txBody>
          <a:bodyPr/>
          <a:lstStyle>
            <a:extLst/>
          </a:lstStyle>
          <a:p>
            <a:pPr>
              <a:defRPr/>
            </a:pPr>
            <a:fld id="{D65A9B32-FF01-4BB3-9BAA-56D90DC1BD79}" type="slidenum">
              <a:rPr lang="en-US" smtClean="0"/>
              <a:pPr>
                <a:defRPr/>
              </a:pPr>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fld id="{A96D7B47-5442-4B93-BC7A-503EF24736EA}" type="datetimeFigureOut">
              <a:rPr lang="en-US" smtClean="0"/>
              <a:pPr>
                <a:defRPr/>
              </a:pPr>
              <a:t>5/12/2012</a:t>
            </a:fld>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4CFA7844-9CB9-4360-9F60-73165A8884AE}"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fld id="{DF240C1E-58F4-4DE0-B52F-9F2916701724}" type="datetimeFigureOut">
              <a:rPr lang="en-US" smtClean="0"/>
              <a:pPr>
                <a:defRPr/>
              </a:pPr>
              <a:t>5/12/2012</a:t>
            </a:fld>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A6B162DB-40AD-41EA-8824-B77469F08C5C}"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fld id="{E33FD427-18F8-4C68-8DDC-6632A2C9DF9B}" type="datetimeFigureOut">
              <a:rPr lang="en-US" smtClean="0"/>
              <a:pPr>
                <a:defRPr/>
              </a:pPr>
              <a:t>5/12/2012</a:t>
            </a:fld>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595EC210-9D85-465D-8CB2-73D77A6B2EE8}"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pPr>
              <a:defRPr/>
            </a:pPr>
            <a:fld id="{83921F71-D9E1-4DCC-89ED-0893F6C6494D}" type="datetimeFigureOut">
              <a:rPr lang="en-US" smtClean="0"/>
              <a:pPr>
                <a:defRPr/>
              </a:pPr>
              <a:t>5/12/2012</a:t>
            </a:fld>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7D28D6BA-7252-444B-9E87-8DD637980A5B}" type="slidenum">
              <a:rPr lang="en-US" smtClean="0"/>
              <a:pPr>
                <a:defRPr/>
              </a:pPr>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a:defRPr/>
            </a:pPr>
            <a:fld id="{8F9C25BC-2700-41C6-BBEB-06EAEAF3F5C0}" type="datetimeFigureOut">
              <a:rPr lang="en-US" smtClean="0"/>
              <a:pPr>
                <a:defRPr/>
              </a:pPr>
              <a:t>5/12/2012</a:t>
            </a:fld>
            <a:endParaRPr lang="en-US"/>
          </a:p>
        </p:txBody>
      </p:sp>
      <p:sp>
        <p:nvSpPr>
          <p:cNvPr id="6" name="Footer Placeholder 5"/>
          <p:cNvSpPr>
            <a:spLocks noGrp="1"/>
          </p:cNvSpPr>
          <p:nvPr>
            <p:ph type="ftr" sz="quarter" idx="11"/>
          </p:nvPr>
        </p:nvSpPr>
        <p:spPr/>
        <p:txBody>
          <a:bodyPr/>
          <a:lstStyle>
            <a:extLst/>
          </a:lstStyle>
          <a:p>
            <a:pPr>
              <a:defRPr/>
            </a:pPr>
            <a:endParaRPr lang="en-US"/>
          </a:p>
        </p:txBody>
      </p:sp>
      <p:sp>
        <p:nvSpPr>
          <p:cNvPr id="7" name="Slide Number Placeholder 6"/>
          <p:cNvSpPr>
            <a:spLocks noGrp="1"/>
          </p:cNvSpPr>
          <p:nvPr>
            <p:ph type="sldNum" sz="quarter" idx="12"/>
          </p:nvPr>
        </p:nvSpPr>
        <p:spPr/>
        <p:txBody>
          <a:bodyPr/>
          <a:lstStyle>
            <a:extLst/>
          </a:lstStyle>
          <a:p>
            <a:pPr>
              <a:defRPr/>
            </a:pPr>
            <a:fld id="{000CB71C-6E5B-4D4C-A1E9-855A886650EB}" type="slidenum">
              <a:rPr lang="en-US" smtClean="0"/>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pPr>
              <a:defRPr/>
            </a:pPr>
            <a:fld id="{A6E5EC76-1DAB-4B41-B307-5D5844512D89}" type="datetimeFigureOut">
              <a:rPr lang="en-US" smtClean="0"/>
              <a:pPr>
                <a:defRPr/>
              </a:pPr>
              <a:t>5/12/2012</a:t>
            </a:fld>
            <a:endParaRPr lang="en-US"/>
          </a:p>
        </p:txBody>
      </p:sp>
      <p:sp>
        <p:nvSpPr>
          <p:cNvPr id="8" name="Footer Placeholder 7"/>
          <p:cNvSpPr>
            <a:spLocks noGrp="1"/>
          </p:cNvSpPr>
          <p:nvPr>
            <p:ph type="ftr" sz="quarter" idx="11"/>
          </p:nvPr>
        </p:nvSpPr>
        <p:spPr/>
        <p:txBody>
          <a:bodyPr/>
          <a:lstStyle>
            <a:extLst/>
          </a:lstStyle>
          <a:p>
            <a:pPr>
              <a:defRPr/>
            </a:pPr>
            <a:endParaRPr lang="en-US"/>
          </a:p>
        </p:txBody>
      </p:sp>
      <p:sp>
        <p:nvSpPr>
          <p:cNvPr id="9" name="Slide Number Placeholder 8"/>
          <p:cNvSpPr>
            <a:spLocks noGrp="1"/>
          </p:cNvSpPr>
          <p:nvPr>
            <p:ph type="sldNum" sz="quarter" idx="12"/>
          </p:nvPr>
        </p:nvSpPr>
        <p:spPr/>
        <p:txBody>
          <a:bodyPr/>
          <a:lstStyle>
            <a:extLst/>
          </a:lstStyle>
          <a:p>
            <a:pPr>
              <a:defRPr/>
            </a:pPr>
            <a:fld id="{A1B0267C-755B-4042-90A6-C49CA9D3DAEF}" type="slidenum">
              <a:rPr lang="en-US" smtClean="0"/>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pPr>
              <a:defRPr/>
            </a:pPr>
            <a:fld id="{08B78C3E-BC85-407B-99B2-0D31938DECB6}" type="datetimeFigureOut">
              <a:rPr lang="en-US" smtClean="0"/>
              <a:pPr>
                <a:defRPr/>
              </a:pPr>
              <a:t>5/12/2012</a:t>
            </a:fld>
            <a:endParaRPr lang="en-US"/>
          </a:p>
        </p:txBody>
      </p:sp>
      <p:sp>
        <p:nvSpPr>
          <p:cNvPr id="4" name="Footer Placeholder 3"/>
          <p:cNvSpPr>
            <a:spLocks noGrp="1"/>
          </p:cNvSpPr>
          <p:nvPr>
            <p:ph type="ftr" sz="quarter" idx="11"/>
          </p:nvPr>
        </p:nvSpPr>
        <p:spPr/>
        <p:txBody>
          <a:bodyPr/>
          <a:lstStyle>
            <a:extLst/>
          </a:lstStyle>
          <a:p>
            <a:pPr>
              <a:defRPr/>
            </a:pPr>
            <a:endParaRPr lang="en-US"/>
          </a:p>
        </p:txBody>
      </p:sp>
      <p:sp>
        <p:nvSpPr>
          <p:cNvPr id="5" name="Slide Number Placeholder 4"/>
          <p:cNvSpPr>
            <a:spLocks noGrp="1"/>
          </p:cNvSpPr>
          <p:nvPr>
            <p:ph type="sldNum" sz="quarter" idx="12"/>
          </p:nvPr>
        </p:nvSpPr>
        <p:spPr/>
        <p:txBody>
          <a:bodyPr/>
          <a:lstStyle>
            <a:extLst/>
          </a:lstStyle>
          <a:p>
            <a:pPr>
              <a:defRPr/>
            </a:pPr>
            <a:fld id="{65D90781-97F3-461A-9D1D-2125D901F379}"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pPr>
              <a:defRPr/>
            </a:pPr>
            <a:fld id="{9597A4DB-5E3C-4D53-A82A-7F0D975F8858}" type="datetimeFigureOut">
              <a:rPr lang="en-US" smtClean="0"/>
              <a:pPr>
                <a:defRPr/>
              </a:pPr>
              <a:t>5/12/2012</a:t>
            </a:fld>
            <a:endParaRPr lang="en-US"/>
          </a:p>
        </p:txBody>
      </p:sp>
      <p:sp>
        <p:nvSpPr>
          <p:cNvPr id="3" name="Footer Placeholder 2"/>
          <p:cNvSpPr>
            <a:spLocks noGrp="1"/>
          </p:cNvSpPr>
          <p:nvPr>
            <p:ph type="ftr" sz="quarter" idx="11"/>
          </p:nvPr>
        </p:nvSpPr>
        <p:spPr/>
        <p:txBody>
          <a:bodyPr/>
          <a:lstStyle>
            <a:extLst/>
          </a:lstStyle>
          <a:p>
            <a:pPr>
              <a:defRPr/>
            </a:pPr>
            <a:endParaRPr lang="en-US"/>
          </a:p>
        </p:txBody>
      </p:sp>
      <p:sp>
        <p:nvSpPr>
          <p:cNvPr id="4" name="Slide Number Placeholder 3"/>
          <p:cNvSpPr>
            <a:spLocks noGrp="1"/>
          </p:cNvSpPr>
          <p:nvPr>
            <p:ph type="sldNum" sz="quarter" idx="12"/>
          </p:nvPr>
        </p:nvSpPr>
        <p:spPr/>
        <p:txBody>
          <a:bodyPr/>
          <a:lstStyle>
            <a:extLst/>
          </a:lstStyle>
          <a:p>
            <a:pPr>
              <a:defRPr/>
            </a:pPr>
            <a:fld id="{9B5C14E3-C21E-4F7F-965B-89D322E48069}" type="slidenum">
              <a:rPr lang="en-US" smtClean="0"/>
              <a:pPr>
                <a:defRPr/>
              </a:pPr>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a:defRPr/>
            </a:pPr>
            <a:fld id="{04A1D04A-BF11-452D-9936-770D57D2B62B}" type="datetimeFigureOut">
              <a:rPr lang="en-US" smtClean="0"/>
              <a:pPr>
                <a:defRPr/>
              </a:pPr>
              <a:t>5/12/2012</a:t>
            </a:fld>
            <a:endParaRPr lang="en-US"/>
          </a:p>
        </p:txBody>
      </p:sp>
      <p:sp>
        <p:nvSpPr>
          <p:cNvPr id="6" name="Footer Placeholder 5"/>
          <p:cNvSpPr>
            <a:spLocks noGrp="1"/>
          </p:cNvSpPr>
          <p:nvPr>
            <p:ph type="ftr" sz="quarter" idx="11"/>
          </p:nvPr>
        </p:nvSpPr>
        <p:spPr/>
        <p:txBody>
          <a:bodyPr/>
          <a:lstStyle>
            <a:extLst/>
          </a:lstStyle>
          <a:p>
            <a:pPr>
              <a:defRPr/>
            </a:pPr>
            <a:endParaRPr lang="en-US"/>
          </a:p>
        </p:txBody>
      </p:sp>
      <p:sp>
        <p:nvSpPr>
          <p:cNvPr id="7" name="Slide Number Placeholder 6"/>
          <p:cNvSpPr>
            <a:spLocks noGrp="1"/>
          </p:cNvSpPr>
          <p:nvPr>
            <p:ph type="sldNum" sz="quarter" idx="12"/>
          </p:nvPr>
        </p:nvSpPr>
        <p:spPr/>
        <p:txBody>
          <a:bodyPr/>
          <a:lstStyle>
            <a:extLst/>
          </a:lstStyle>
          <a:p>
            <a:pPr>
              <a:defRPr/>
            </a:pPr>
            <a:fld id="{685C6B09-1D4B-4F81-B319-F1128103DCE4}" type="slidenum">
              <a:rPr lang="en-US" smtClean="0"/>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pPr>
              <a:defRPr/>
            </a:pPr>
            <a:fld id="{11A3D01D-8B34-455A-9781-9B305DC63FB2}" type="datetimeFigureOut">
              <a:rPr lang="en-US" smtClean="0"/>
              <a:pPr>
                <a:defRPr/>
              </a:pPr>
              <a:t>5/12/2012</a:t>
            </a:fld>
            <a:endParaRPr lang="en-US"/>
          </a:p>
        </p:txBody>
      </p:sp>
      <p:sp>
        <p:nvSpPr>
          <p:cNvPr id="6" name="Footer Placeholder 5"/>
          <p:cNvSpPr>
            <a:spLocks noGrp="1"/>
          </p:cNvSpPr>
          <p:nvPr>
            <p:ph type="ftr" sz="quarter" idx="11"/>
          </p:nvPr>
        </p:nvSpPr>
        <p:spPr/>
        <p:txBody>
          <a:bodyPr/>
          <a:lstStyle>
            <a:extLst/>
          </a:lstStyle>
          <a:p>
            <a:pPr>
              <a:defRPr/>
            </a:pPr>
            <a:endParaRPr lang="en-US"/>
          </a:p>
        </p:txBody>
      </p:sp>
      <p:sp>
        <p:nvSpPr>
          <p:cNvPr id="7" name="Slide Number Placeholder 6"/>
          <p:cNvSpPr>
            <a:spLocks noGrp="1"/>
          </p:cNvSpPr>
          <p:nvPr>
            <p:ph type="sldNum" sz="quarter" idx="12"/>
          </p:nvPr>
        </p:nvSpPr>
        <p:spPr/>
        <p:txBody>
          <a:bodyPr/>
          <a:lstStyle>
            <a:extLst/>
          </a:lstStyle>
          <a:p>
            <a:pPr>
              <a:defRPr/>
            </a:pPr>
            <a:fld id="{8466D219-0CDF-4F87-84BB-1D2E0613E290}" type="slidenum">
              <a:rPr lang="en-US" smtClean="0"/>
              <a:pPr>
                <a:defRPr/>
              </a:pPr>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pPr>
              <a:defRPr/>
            </a:pPr>
            <a:fld id="{783BEE0D-3DEE-4796-AA71-D117F0BE5EF1}" type="datetimeFigureOut">
              <a:rPr lang="en-US" smtClean="0"/>
              <a:pPr>
                <a:defRPr/>
              </a:pPr>
              <a:t>5/12/2012</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pPr>
              <a:defRPr/>
            </a:pPr>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pPr>
              <a:defRPr/>
            </a:pPr>
            <a:fld id="{2B704E85-F4EF-4075-8777-B533FD41A1CC}" type="slidenum">
              <a:rPr lang="en-US" smtClean="0"/>
              <a:pPr>
                <a:defRPr/>
              </a:pPr>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5029200"/>
            <a:ext cx="7318248" cy="1828800"/>
          </a:xfrm>
        </p:spPr>
        <p:txBody>
          <a:bodyPr>
            <a:noAutofit/>
          </a:bodyPr>
          <a:lstStyle/>
          <a:p>
            <a:pPr algn="r" eaLnBrk="1" fontAlgn="auto" hangingPunct="1">
              <a:spcAft>
                <a:spcPts val="0"/>
              </a:spcAft>
              <a:defRPr/>
            </a:pPr>
            <a:r>
              <a:rPr lang="sr-Latn-CS" dirty="0" smtClean="0"/>
              <a:t/>
            </a:r>
            <a:br>
              <a:rPr lang="sr-Latn-CS" dirty="0" smtClean="0"/>
            </a:br>
            <a:r>
              <a:rPr lang="sr-Latn-CS" dirty="0" smtClean="0"/>
              <a:t/>
            </a:r>
            <a:br>
              <a:rPr lang="sr-Latn-CS" dirty="0" smtClean="0"/>
            </a:br>
            <a:r>
              <a:rPr lang="x-none" dirty="0" smtClean="0"/>
              <a:t>Договарањем до дисциплине</a:t>
            </a:r>
            <a:r>
              <a:rPr lang="en-US" dirty="0" smtClean="0"/>
              <a:t/>
            </a:r>
            <a:br>
              <a:rPr lang="en-US" dirty="0" smtClean="0"/>
            </a:br>
            <a:endParaRPr lang="en-US" dirty="0"/>
          </a:p>
        </p:txBody>
      </p:sp>
      <p:sp>
        <p:nvSpPr>
          <p:cNvPr id="4" name="Subtitle 3"/>
          <p:cNvSpPr>
            <a:spLocks noGrp="1"/>
          </p:cNvSpPr>
          <p:nvPr>
            <p:ph type="subTitle" idx="1"/>
          </p:nvPr>
        </p:nvSpPr>
        <p:spPr>
          <a:xfrm>
            <a:off x="381000" y="762000"/>
            <a:ext cx="7854950" cy="1371600"/>
          </a:xfrm>
        </p:spPr>
        <p:txBody>
          <a:bodyPr>
            <a:normAutofit/>
          </a:bodyPr>
          <a:lstStyle/>
          <a:p>
            <a:pPr algn="r" eaLnBrk="1" fontAlgn="auto" hangingPunct="1">
              <a:spcAft>
                <a:spcPts val="0"/>
              </a:spcAft>
              <a:buFont typeface="Wingdings 2"/>
              <a:buNone/>
              <a:defRPr/>
            </a:pPr>
            <a:r>
              <a:rPr lang="sr-Latn-CS" sz="4400" dirty="0" smtClean="0"/>
              <a:t>Практичне активности</a:t>
            </a:r>
            <a:endParaRPr lang="en-US" sz="4400" dirty="0"/>
          </a:p>
        </p:txBody>
      </p:sp>
      <p:pic>
        <p:nvPicPr>
          <p:cNvPr id="6" name="Picture 4" descr="E:\ClipArtGalerijaOd Stanaka\Vektor\Educatn\OURHAND.WMF"/>
          <p:cNvPicPr>
            <a:picLocks noChangeAspect="1" noChangeArrowheads="1"/>
          </p:cNvPicPr>
          <p:nvPr/>
        </p:nvPicPr>
        <p:blipFill>
          <a:blip r:embed="rId2"/>
          <a:srcRect/>
          <a:stretch>
            <a:fillRect/>
          </a:stretch>
        </p:blipFill>
        <p:spPr bwMode="auto">
          <a:xfrm>
            <a:off x="2500298" y="1428736"/>
            <a:ext cx="4743450" cy="3657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sr-Latn-CS" dirty="0" smtClean="0"/>
              <a:t>Договор о увођењу правила</a:t>
            </a:r>
            <a:endParaRPr lang="en-US" dirty="0" smtClean="0"/>
          </a:p>
        </p:txBody>
      </p:sp>
      <p:sp>
        <p:nvSpPr>
          <p:cNvPr id="12291" name="Content Placeholder 2"/>
          <p:cNvSpPr>
            <a:spLocks noGrp="1"/>
          </p:cNvSpPr>
          <p:nvPr>
            <p:ph idx="1"/>
          </p:nvPr>
        </p:nvSpPr>
        <p:spPr/>
        <p:txBody>
          <a:bodyPr/>
          <a:lstStyle/>
          <a:p>
            <a:pPr eaLnBrk="1" hangingPunct="1"/>
            <a:r>
              <a:rPr lang="sr-Latn-CS" dirty="0" smtClean="0"/>
              <a:t>Радионица:  Правила</a:t>
            </a:r>
            <a:endParaRPr lang="en-US" dirty="0" smtClean="0"/>
          </a:p>
          <a:p>
            <a:pPr lvl="1" eaLnBrk="1" hangingPunct="1"/>
            <a:r>
              <a:rPr lang="sr-Latn-CS" dirty="0" smtClean="0"/>
              <a:t>Договарање као начин заједничког живота и рада</a:t>
            </a:r>
            <a:endParaRPr lang="en-US" dirty="0" smtClean="0"/>
          </a:p>
          <a:p>
            <a:pPr lvl="1" eaLnBrk="1" hangingPunct="1"/>
            <a:r>
              <a:rPr lang="sr-Latn-CS" dirty="0" smtClean="0"/>
              <a:t>О чему треба да бринемо када се договарамо</a:t>
            </a:r>
            <a:endParaRPr lang="en-US" dirty="0" smtClean="0"/>
          </a:p>
          <a:p>
            <a:pPr lvl="1" eaLnBrk="1" hangingPunct="1"/>
            <a:r>
              <a:rPr lang="sr-Latn-CS" dirty="0" smtClean="0"/>
              <a:t>Када се договоримо како да обезбедимо поштовање договора</a:t>
            </a:r>
            <a:endParaRPr lang="en-US" dirty="0" smtClean="0"/>
          </a:p>
          <a:p>
            <a:pPr lvl="1" eaLnBrk="1" hangingPunct="1"/>
            <a:r>
              <a:rPr lang="sr-Latn-CS" dirty="0" smtClean="0"/>
              <a:t>Доношење правила – начин доношења, записивања и евиденције</a:t>
            </a:r>
            <a:endParaRPr lang="en-US" dirty="0" smtClean="0"/>
          </a:p>
          <a:p>
            <a:pPr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2291">
                                            <p:txEl>
                                              <p:pRg st="2" end="2"/>
                                            </p:txEl>
                                          </p:spTgt>
                                        </p:tgtEl>
                                        <p:attrNameLst>
                                          <p:attrName>style.visibility</p:attrName>
                                        </p:attrNameLst>
                                      </p:cBhvr>
                                      <p:to>
                                        <p:strVal val="visible"/>
                                      </p:to>
                                    </p:set>
                                    <p:animEffect transition="in" filter="box(in)">
                                      <p:cBhvr>
                                        <p:cTn id="7" dur="500"/>
                                        <p:tgtEl>
                                          <p:spTgt spid="12291">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2291">
                                            <p:txEl>
                                              <p:pRg st="3" end="3"/>
                                            </p:txEl>
                                          </p:spTgt>
                                        </p:tgtEl>
                                        <p:attrNameLst>
                                          <p:attrName>style.visibility</p:attrName>
                                        </p:attrNameLst>
                                      </p:cBhvr>
                                      <p:to>
                                        <p:strVal val="visible"/>
                                      </p:to>
                                    </p:set>
                                    <p:animEffect transition="in" filter="box(in)">
                                      <p:cBhvr>
                                        <p:cTn id="12" dur="500"/>
                                        <p:tgtEl>
                                          <p:spTgt spid="12291">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2291">
                                            <p:txEl>
                                              <p:pRg st="4" end="4"/>
                                            </p:txEl>
                                          </p:spTgt>
                                        </p:tgtEl>
                                        <p:attrNameLst>
                                          <p:attrName>style.visibility</p:attrName>
                                        </p:attrNameLst>
                                      </p:cBhvr>
                                      <p:to>
                                        <p:strVal val="visible"/>
                                      </p:to>
                                    </p:set>
                                    <p:animEffect transition="in" filter="box(in)">
                                      <p:cBhvr>
                                        <p:cTn id="17" dur="500"/>
                                        <p:tgtEl>
                                          <p:spTgt spid="1229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sr-Latn-CS" sz="2700" dirty="0" smtClean="0"/>
              <a:t>Радионица: Заједничке потребе – први час</a:t>
            </a:r>
            <a:r>
              <a:rPr lang="en-US" sz="2800" dirty="0" smtClean="0"/>
              <a:t/>
            </a:r>
            <a:br>
              <a:rPr lang="en-US" sz="2800" dirty="0" smtClean="0"/>
            </a:br>
            <a:endParaRPr lang="en-US" dirty="0"/>
          </a:p>
        </p:txBody>
      </p:sp>
      <p:sp>
        <p:nvSpPr>
          <p:cNvPr id="13315" name="Content Placeholder 2"/>
          <p:cNvSpPr>
            <a:spLocks noGrp="1"/>
          </p:cNvSpPr>
          <p:nvPr>
            <p:ph idx="1"/>
          </p:nvPr>
        </p:nvSpPr>
        <p:spPr/>
        <p:txBody>
          <a:bodyPr/>
          <a:lstStyle/>
          <a:p>
            <a:pPr eaLnBrk="1" hangingPunct="1"/>
            <a:r>
              <a:rPr lang="sr-Latn-CS" dirty="0" smtClean="0"/>
              <a:t>Шта су то заједничке потребе ученика</a:t>
            </a:r>
            <a:endParaRPr lang="en-US" sz="2800" dirty="0" smtClean="0"/>
          </a:p>
          <a:p>
            <a:pPr eaLnBrk="1" hangingPunct="1"/>
            <a:r>
              <a:rPr lang="sr-Latn-CS" dirty="0" smtClean="0"/>
              <a:t>Који су приоритети у школском раду</a:t>
            </a:r>
            <a:endParaRPr lang="en-US" sz="2800" dirty="0" smtClean="0"/>
          </a:p>
          <a:p>
            <a:pPr eaLnBrk="1" hangingPunct="1"/>
            <a:r>
              <a:rPr lang="sr-Latn-CS" dirty="0" smtClean="0"/>
              <a:t>Увођење паноа: </a:t>
            </a:r>
            <a:r>
              <a:rPr lang="x-none" dirty="0" smtClean="0"/>
              <a:t>Наше потребе</a:t>
            </a:r>
            <a:r>
              <a:rPr lang="sr-Latn-CS" dirty="0" smtClean="0"/>
              <a:t> </a:t>
            </a:r>
            <a:endParaRPr lang="en-US" sz="2800" dirty="0" smtClean="0"/>
          </a:p>
          <a:p>
            <a:pPr lvl="1" eaLnBrk="1" hangingPunct="1"/>
            <a:r>
              <a:rPr lang="sr-Latn-CS" dirty="0" smtClean="0"/>
              <a:t>Избор најважнијих заједничких потреба </a:t>
            </a:r>
            <a:endParaRPr lang="en-US" sz="2400" dirty="0" smtClean="0"/>
          </a:p>
          <a:p>
            <a:pPr lvl="1" eaLnBrk="1" hangingPunct="1"/>
            <a:r>
              <a:rPr lang="sr-Latn-CS" dirty="0" smtClean="0"/>
              <a:t>Ликовно и естетско решење паноа</a:t>
            </a:r>
            <a:endParaRPr lang="en-US" sz="2400" dirty="0" smtClean="0"/>
          </a:p>
          <a:p>
            <a:pPr lvl="1" eaLnBrk="1" hangingPunct="1"/>
            <a:r>
              <a:rPr lang="sr-Latn-CS" dirty="0" smtClean="0"/>
              <a:t>Израда паноа </a:t>
            </a:r>
            <a:endParaRPr lang="en-US" sz="2400" dirty="0" smtClean="0"/>
          </a:p>
          <a:p>
            <a:pPr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3315">
                                            <p:txEl>
                                              <p:pRg st="1" end="1"/>
                                            </p:txEl>
                                          </p:spTgt>
                                        </p:tgtEl>
                                        <p:attrNameLst>
                                          <p:attrName>style.visibility</p:attrName>
                                        </p:attrNameLst>
                                      </p:cBhvr>
                                      <p:to>
                                        <p:strVal val="visible"/>
                                      </p:to>
                                    </p:set>
                                    <p:animEffect transition="in" filter="box(in)">
                                      <p:cBhvr>
                                        <p:cTn id="7" dur="500"/>
                                        <p:tgtEl>
                                          <p:spTgt spid="1331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3315">
                                            <p:txEl>
                                              <p:pRg st="2" end="2"/>
                                            </p:txEl>
                                          </p:spTgt>
                                        </p:tgtEl>
                                        <p:attrNameLst>
                                          <p:attrName>style.visibility</p:attrName>
                                        </p:attrNameLst>
                                      </p:cBhvr>
                                      <p:to>
                                        <p:strVal val="visible"/>
                                      </p:to>
                                    </p:set>
                                    <p:animEffect transition="in" filter="box(in)">
                                      <p:cBhvr>
                                        <p:cTn id="12" dur="500"/>
                                        <p:tgtEl>
                                          <p:spTgt spid="1331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3315">
                                            <p:txEl>
                                              <p:pRg st="3" end="3"/>
                                            </p:txEl>
                                          </p:spTgt>
                                        </p:tgtEl>
                                        <p:attrNameLst>
                                          <p:attrName>style.visibility</p:attrName>
                                        </p:attrNameLst>
                                      </p:cBhvr>
                                      <p:to>
                                        <p:strVal val="visible"/>
                                      </p:to>
                                    </p:set>
                                    <p:animEffect transition="in" filter="box(in)">
                                      <p:cBhvr>
                                        <p:cTn id="17" dur="500"/>
                                        <p:tgtEl>
                                          <p:spTgt spid="1331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3315">
                                            <p:txEl>
                                              <p:pRg st="4" end="4"/>
                                            </p:txEl>
                                          </p:spTgt>
                                        </p:tgtEl>
                                        <p:attrNameLst>
                                          <p:attrName>style.visibility</p:attrName>
                                        </p:attrNameLst>
                                      </p:cBhvr>
                                      <p:to>
                                        <p:strVal val="visible"/>
                                      </p:to>
                                    </p:set>
                                    <p:animEffect transition="in" filter="box(in)">
                                      <p:cBhvr>
                                        <p:cTn id="22" dur="500"/>
                                        <p:tgtEl>
                                          <p:spTgt spid="1331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13315">
                                            <p:txEl>
                                              <p:pRg st="5" end="5"/>
                                            </p:txEl>
                                          </p:spTgt>
                                        </p:tgtEl>
                                        <p:attrNameLst>
                                          <p:attrName>style.visibility</p:attrName>
                                        </p:attrNameLst>
                                      </p:cBhvr>
                                      <p:to>
                                        <p:strVal val="visible"/>
                                      </p:to>
                                    </p:set>
                                    <p:animEffect transition="in" filter="box(in)">
                                      <p:cBhvr>
                                        <p:cTn id="27" dur="500"/>
                                        <p:tgtEl>
                                          <p:spTgt spid="1331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sr-Latn-CS" b="1" dirty="0" smtClean="0"/>
              <a:t>Пано</a:t>
            </a:r>
            <a:r>
              <a:rPr lang="sr-Latn-CS" dirty="0" smtClean="0"/>
              <a:t> </a:t>
            </a:r>
            <a:r>
              <a:rPr lang="x-none" i="1" dirty="0" smtClean="0"/>
              <a:t>Наши договори</a:t>
            </a:r>
            <a:r>
              <a:rPr lang="en-US" dirty="0" smtClean="0"/>
              <a:t/>
            </a:r>
            <a:br>
              <a:rPr lang="en-US" dirty="0" smtClean="0"/>
            </a:br>
            <a:endParaRPr lang="en-US" dirty="0"/>
          </a:p>
        </p:txBody>
      </p:sp>
      <p:sp>
        <p:nvSpPr>
          <p:cNvPr id="14339" name="Content Placeholder 2"/>
          <p:cNvSpPr>
            <a:spLocks noGrp="1"/>
          </p:cNvSpPr>
          <p:nvPr>
            <p:ph idx="1"/>
          </p:nvPr>
        </p:nvSpPr>
        <p:spPr/>
        <p:txBody>
          <a:bodyPr/>
          <a:lstStyle/>
          <a:p>
            <a:pPr eaLnBrk="1" hangingPunct="1"/>
            <a:r>
              <a:rPr lang="sr-Latn-CS" dirty="0" smtClean="0"/>
              <a:t>циљ: обучавање ученика социјалним, васпитним и емотивним вештинама</a:t>
            </a:r>
            <a:endParaRPr lang="en-US" dirty="0" smtClean="0"/>
          </a:p>
          <a:p>
            <a:pPr eaLnBrk="1" hangingPunct="1"/>
            <a:r>
              <a:rPr lang="sr-Latn-CS" dirty="0" smtClean="0"/>
              <a:t>у изради учествују сви ученици</a:t>
            </a:r>
            <a:endParaRPr lang="en-US" dirty="0" smtClean="0"/>
          </a:p>
          <a:p>
            <a:pPr eaLnBrk="1" hangingPunct="1"/>
            <a:r>
              <a:rPr lang="x-none" dirty="0" smtClean="0"/>
              <a:t>на </a:t>
            </a:r>
            <a:r>
              <a:rPr lang="sr-Latn-CS" dirty="0" smtClean="0"/>
              <a:t>првој радионици може се разговарати о потребама</a:t>
            </a:r>
            <a:endParaRPr lang="en-US" dirty="0" smtClean="0"/>
          </a:p>
          <a:p>
            <a:pPr eaLnBrk="1" hangingPunct="1"/>
            <a:r>
              <a:rPr lang="sr-Latn-CS" dirty="0" smtClean="0"/>
              <a:t>издвајање и навођење 5 до 6 области</a:t>
            </a:r>
            <a:endParaRPr lang="en-US" dirty="0" smtClean="0"/>
          </a:p>
          <a:p>
            <a:pPr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4339">
                                            <p:txEl>
                                              <p:pRg st="1" end="1"/>
                                            </p:txEl>
                                          </p:spTgt>
                                        </p:tgtEl>
                                        <p:attrNameLst>
                                          <p:attrName>style.visibility</p:attrName>
                                        </p:attrNameLst>
                                      </p:cBhvr>
                                      <p:to>
                                        <p:strVal val="visible"/>
                                      </p:to>
                                    </p:set>
                                    <p:animEffect transition="in" filter="box(in)">
                                      <p:cBhvr>
                                        <p:cTn id="7" dur="500"/>
                                        <p:tgtEl>
                                          <p:spTgt spid="1433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4339">
                                            <p:txEl>
                                              <p:pRg st="2" end="2"/>
                                            </p:txEl>
                                          </p:spTgt>
                                        </p:tgtEl>
                                        <p:attrNameLst>
                                          <p:attrName>style.visibility</p:attrName>
                                        </p:attrNameLst>
                                      </p:cBhvr>
                                      <p:to>
                                        <p:strVal val="visible"/>
                                      </p:to>
                                    </p:set>
                                    <p:animEffect transition="in" filter="box(in)">
                                      <p:cBhvr>
                                        <p:cTn id="12" dur="500"/>
                                        <p:tgtEl>
                                          <p:spTgt spid="1433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4339">
                                            <p:txEl>
                                              <p:pRg st="3" end="3"/>
                                            </p:txEl>
                                          </p:spTgt>
                                        </p:tgtEl>
                                        <p:attrNameLst>
                                          <p:attrName>style.visibility</p:attrName>
                                        </p:attrNameLst>
                                      </p:cBhvr>
                                      <p:to>
                                        <p:strVal val="visible"/>
                                      </p:to>
                                    </p:set>
                                    <p:animEffect transition="in" filter="box(in)">
                                      <p:cBhvr>
                                        <p:cTn id="17" dur="500"/>
                                        <p:tgtEl>
                                          <p:spTgt spid="1433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sr-Latn-CS" b="1" dirty="0" smtClean="0"/>
              <a:t>Пано</a:t>
            </a:r>
            <a:r>
              <a:rPr lang="sr-Latn-CS" dirty="0" smtClean="0"/>
              <a:t> </a:t>
            </a:r>
            <a:r>
              <a:rPr lang="x-none" i="1" dirty="0" smtClean="0"/>
              <a:t>Наши договори</a:t>
            </a:r>
            <a:endParaRPr lang="en-US" dirty="0"/>
          </a:p>
        </p:txBody>
      </p:sp>
      <p:sp>
        <p:nvSpPr>
          <p:cNvPr id="3" name="Content Placeholder 2"/>
          <p:cNvSpPr>
            <a:spLocks noGrp="1"/>
          </p:cNvSpPr>
          <p:nvPr>
            <p:ph idx="1"/>
          </p:nvPr>
        </p:nvSpPr>
        <p:spPr/>
        <p:txBody>
          <a:bodyPr>
            <a:normAutofit/>
          </a:bodyPr>
          <a:lstStyle/>
          <a:p>
            <a:pPr eaLnBrk="1" fontAlgn="auto" hangingPunct="1">
              <a:spcAft>
                <a:spcPts val="0"/>
              </a:spcAft>
              <a:buFont typeface="Wingdings 2"/>
              <a:buChar char=""/>
              <a:defRPr/>
            </a:pPr>
            <a:r>
              <a:rPr lang="sr-Latn-CS" dirty="0" smtClean="0"/>
              <a:t>Радионице:</a:t>
            </a:r>
            <a:endParaRPr lang="en-US" dirty="0" smtClean="0"/>
          </a:p>
          <a:p>
            <a:pPr lvl="1" eaLnBrk="1" fontAlgn="auto" hangingPunct="1">
              <a:spcAft>
                <a:spcPts val="0"/>
              </a:spcAft>
              <a:buFont typeface="Wingdings 2"/>
              <a:buChar char=""/>
              <a:defRPr/>
            </a:pPr>
            <a:r>
              <a:rPr lang="sr-Latn-CS" dirty="0" smtClean="0"/>
              <a:t>Свака област једна радионица</a:t>
            </a:r>
            <a:endParaRPr lang="en-US" dirty="0" smtClean="0"/>
          </a:p>
          <a:p>
            <a:pPr lvl="1" eaLnBrk="1" fontAlgn="auto" hangingPunct="1">
              <a:spcAft>
                <a:spcPts val="0"/>
              </a:spcAft>
              <a:buFont typeface="Wingdings 2"/>
              <a:buChar char=""/>
              <a:defRPr/>
            </a:pPr>
            <a:r>
              <a:rPr lang="sr-Latn-CS" dirty="0" smtClean="0"/>
              <a:t>уочавање тешкоћа и могућих решења</a:t>
            </a:r>
            <a:endParaRPr lang="en-US" dirty="0" smtClean="0"/>
          </a:p>
          <a:p>
            <a:pPr lvl="1" eaLnBrk="1" fontAlgn="auto" hangingPunct="1">
              <a:spcAft>
                <a:spcPts val="0"/>
              </a:spcAft>
              <a:buFont typeface="Wingdings 2"/>
              <a:buChar char=""/>
              <a:defRPr/>
            </a:pPr>
            <a:r>
              <a:rPr lang="sr-Latn-CS" dirty="0" smtClean="0"/>
              <a:t>усвајање правила</a:t>
            </a:r>
            <a:endParaRPr lang="en-US" dirty="0" smtClean="0"/>
          </a:p>
          <a:p>
            <a:pPr lvl="1" eaLnBrk="1" fontAlgn="auto" hangingPunct="1">
              <a:spcAft>
                <a:spcPts val="0"/>
              </a:spcAft>
              <a:buFont typeface="Wingdings 2"/>
              <a:buChar char=""/>
              <a:defRPr/>
            </a:pPr>
            <a:r>
              <a:rPr lang="sr-Latn-CS" dirty="0" smtClean="0"/>
              <a:t>НЕ ЗАБРАЊУЈЕМО НЕПОЖЕЉНО, ВЕЋ НУДИМО ПОЖЕЉНО</a:t>
            </a:r>
            <a:endParaRPr lang="en-US" dirty="0" smtClean="0"/>
          </a:p>
          <a:p>
            <a:pPr lvl="1" eaLnBrk="1" fontAlgn="auto" hangingPunct="1">
              <a:spcAft>
                <a:spcPts val="0"/>
              </a:spcAft>
              <a:buFont typeface="Wingdings 2"/>
              <a:buChar char=""/>
              <a:defRPr/>
            </a:pPr>
            <a:r>
              <a:rPr lang="x-none" dirty="0" smtClean="0"/>
              <a:t>ц</a:t>
            </a:r>
            <a:r>
              <a:rPr lang="sr-Latn-CS" dirty="0" smtClean="0"/>
              <a:t>иљ активности је да ученици развију свест о предностима сарадње, у заједничком животу и раду, у односу на изналажење индивидуалних решења</a:t>
            </a:r>
            <a:endParaRPr lang="en-US" dirty="0" smtClean="0"/>
          </a:p>
          <a:p>
            <a:pPr eaLnBrk="1" fontAlgn="auto" hangingPunct="1">
              <a:spcAft>
                <a:spcPts val="0"/>
              </a:spcAft>
              <a:buFont typeface="Wingdings 2"/>
              <a:buChar char=""/>
              <a:defRP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ox(i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ox(in)">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ox(in)">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ox(in)">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sr-Latn-CS" dirty="0" smtClean="0"/>
              <a:t>Радионица „Учење“</a:t>
            </a:r>
            <a:r>
              <a:rPr lang="en-US" dirty="0" smtClean="0"/>
              <a:t/>
            </a:r>
            <a:br>
              <a:rPr lang="en-US" dirty="0" smtClean="0"/>
            </a:br>
            <a:endParaRPr lang="en-US" dirty="0"/>
          </a:p>
        </p:txBody>
      </p:sp>
      <p:sp>
        <p:nvSpPr>
          <p:cNvPr id="3" name="Content Placeholder 2"/>
          <p:cNvSpPr>
            <a:spLocks noGrp="1"/>
          </p:cNvSpPr>
          <p:nvPr>
            <p:ph idx="1"/>
          </p:nvPr>
        </p:nvSpPr>
        <p:spPr/>
        <p:txBody>
          <a:bodyPr>
            <a:normAutofit fontScale="85000" lnSpcReduction="20000"/>
          </a:bodyPr>
          <a:lstStyle/>
          <a:p>
            <a:pPr eaLnBrk="1" fontAlgn="auto" hangingPunct="1">
              <a:spcAft>
                <a:spcPts val="0"/>
              </a:spcAft>
              <a:buFont typeface="Wingdings 2"/>
              <a:buChar char=""/>
              <a:defRPr/>
            </a:pPr>
            <a:r>
              <a:rPr lang="sr-Latn-CS" dirty="0" smtClean="0"/>
              <a:t>Тема разговора је процес учења и усвајања знања. У зависности од узраста ученика могуће је организовати групни рад са циљем да ученици самостално истражују факторе и услове који су важни за процес учења. </a:t>
            </a:r>
          </a:p>
          <a:p>
            <a:pPr eaLnBrk="1" fontAlgn="auto" hangingPunct="1">
              <a:spcAft>
                <a:spcPts val="0"/>
              </a:spcAft>
              <a:buFont typeface="Wingdings 2"/>
              <a:buChar char=""/>
              <a:defRPr/>
            </a:pPr>
            <a:r>
              <a:rPr lang="sr-Latn-CS" dirty="0" smtClean="0"/>
              <a:t>Задаци могу да буду: Зашто учимо? Шта омета учење? Које особине имају добра одељења? Шта можемо да урадимо да учимо боље?  </a:t>
            </a:r>
          </a:p>
          <a:p>
            <a:pPr eaLnBrk="1" fontAlgn="auto" hangingPunct="1">
              <a:spcAft>
                <a:spcPts val="0"/>
              </a:spcAft>
              <a:buFont typeface="Wingdings 2"/>
              <a:buChar char=""/>
              <a:defRPr/>
            </a:pPr>
            <a:r>
              <a:rPr lang="sr-Latn-CS" dirty="0" smtClean="0"/>
              <a:t>Након презентације рада група издвојити најрепрезентативније ставове и прилагодити их за записивање на паноу.</a:t>
            </a:r>
            <a:endParaRPr lang="en-US" dirty="0" smtClean="0"/>
          </a:p>
          <a:p>
            <a:pPr eaLnBrk="1" fontAlgn="auto" hangingPunct="1">
              <a:spcAft>
                <a:spcPts val="0"/>
              </a:spcAft>
              <a:buFont typeface="Wingdings 2"/>
              <a:buChar char=""/>
              <a:defRP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ox(i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ox(i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sr-Latn-CS" dirty="0" smtClean="0"/>
              <a:t>Радионица „Понашање“</a:t>
            </a:r>
            <a:r>
              <a:rPr lang="en-US" dirty="0" smtClean="0"/>
              <a:t/>
            </a:r>
            <a:br>
              <a:rPr lang="en-US" dirty="0" smtClean="0"/>
            </a:br>
            <a:endParaRPr lang="en-US" dirty="0"/>
          </a:p>
        </p:txBody>
      </p:sp>
      <p:sp>
        <p:nvSpPr>
          <p:cNvPr id="3" name="Content Placeholder 2"/>
          <p:cNvSpPr>
            <a:spLocks noGrp="1"/>
          </p:cNvSpPr>
          <p:nvPr>
            <p:ph idx="1"/>
          </p:nvPr>
        </p:nvSpPr>
        <p:spPr/>
        <p:txBody>
          <a:bodyPr>
            <a:normAutofit fontScale="77500" lnSpcReduction="20000"/>
          </a:bodyPr>
          <a:lstStyle/>
          <a:p>
            <a:pPr eaLnBrk="1" fontAlgn="auto" hangingPunct="1">
              <a:spcAft>
                <a:spcPts val="0"/>
              </a:spcAft>
              <a:buFont typeface="Wingdings 2"/>
              <a:buChar char=""/>
              <a:defRPr/>
            </a:pPr>
            <a:r>
              <a:rPr lang="sr-Latn-CS" dirty="0" smtClean="0"/>
              <a:t>Циљ радионице је да се сагледа и разуме значај лепог понашања ученика у школи. </a:t>
            </a:r>
          </a:p>
          <a:p>
            <a:pPr eaLnBrk="1" fontAlgn="auto" hangingPunct="1">
              <a:spcAft>
                <a:spcPts val="0"/>
              </a:spcAft>
              <a:buFont typeface="Wingdings 2"/>
              <a:buChar char=""/>
              <a:defRPr/>
            </a:pPr>
            <a:r>
              <a:rPr lang="sr-Latn-CS" dirty="0" smtClean="0"/>
              <a:t>Задаци за рад група могу да буду типа: </a:t>
            </a:r>
            <a:endParaRPr lang="x-none" dirty="0" smtClean="0"/>
          </a:p>
          <a:p>
            <a:pPr lvl="1" eaLnBrk="1" fontAlgn="auto" hangingPunct="1">
              <a:spcAft>
                <a:spcPts val="0"/>
              </a:spcAft>
              <a:buFont typeface="Wingdings 2"/>
              <a:buChar char=""/>
              <a:defRPr/>
            </a:pPr>
            <a:r>
              <a:rPr lang="sr-Latn-CS" dirty="0" smtClean="0"/>
              <a:t>Зашто је важно да се као разред понашамо пристојно и лепо? </a:t>
            </a:r>
            <a:endParaRPr lang="x-none" dirty="0" smtClean="0"/>
          </a:p>
          <a:p>
            <a:pPr lvl="1" eaLnBrk="1" fontAlgn="auto" hangingPunct="1">
              <a:spcAft>
                <a:spcPts val="0"/>
              </a:spcAft>
              <a:buFont typeface="Wingdings 2"/>
              <a:buChar char=""/>
              <a:defRPr/>
            </a:pPr>
            <a:r>
              <a:rPr lang="sr-Latn-CS" dirty="0" smtClean="0"/>
              <a:t>Шта се постиже лепим понашањем? </a:t>
            </a:r>
            <a:endParaRPr lang="x-none" dirty="0" smtClean="0"/>
          </a:p>
          <a:p>
            <a:pPr lvl="1" eaLnBrk="1" fontAlgn="auto" hangingPunct="1">
              <a:spcAft>
                <a:spcPts val="0"/>
              </a:spcAft>
              <a:buFont typeface="Wingdings 2"/>
              <a:buChar char=""/>
              <a:defRPr/>
            </a:pPr>
            <a:r>
              <a:rPr lang="sr-Latn-CS" dirty="0" smtClean="0"/>
              <a:t>Зашто је вашно да се сви појединачно лепо понашамо у школи? </a:t>
            </a:r>
            <a:endParaRPr lang="x-none" dirty="0" smtClean="0"/>
          </a:p>
          <a:p>
            <a:pPr lvl="1" eaLnBrk="1" fontAlgn="auto" hangingPunct="1">
              <a:spcAft>
                <a:spcPts val="0"/>
              </a:spcAft>
              <a:buFont typeface="Wingdings 2"/>
              <a:buChar char=""/>
              <a:defRPr/>
            </a:pPr>
            <a:r>
              <a:rPr lang="sr-Latn-CS" dirty="0" smtClean="0"/>
              <a:t>Како изгледа рад у одељењу у којем се ученици пристојно понашају? </a:t>
            </a:r>
            <a:endParaRPr lang="x-none" dirty="0" smtClean="0"/>
          </a:p>
          <a:p>
            <a:pPr lvl="1" eaLnBrk="1" fontAlgn="auto" hangingPunct="1">
              <a:spcAft>
                <a:spcPts val="0"/>
              </a:spcAft>
              <a:buFont typeface="Wingdings 2"/>
              <a:buChar char=""/>
              <a:defRPr/>
            </a:pPr>
            <a:r>
              <a:rPr lang="sr-Latn-CS" dirty="0" smtClean="0"/>
              <a:t>Како се одвија рад у одељењу у којем се не обраћа пажња на лепо понашање? </a:t>
            </a:r>
            <a:endParaRPr lang="x-none" dirty="0" smtClean="0"/>
          </a:p>
          <a:p>
            <a:pPr lvl="1" eaLnBrk="1" fontAlgn="auto" hangingPunct="1">
              <a:spcAft>
                <a:spcPts val="0"/>
              </a:spcAft>
              <a:buFont typeface="Wingdings 2"/>
              <a:buChar char=""/>
              <a:defRPr/>
            </a:pPr>
            <a:r>
              <a:rPr lang="sr-Latn-CS" dirty="0" smtClean="0"/>
              <a:t>Шта то значи „Лепо се понашати у школи“? </a:t>
            </a:r>
            <a:endParaRPr lang="x-none" dirty="0" smtClean="0"/>
          </a:p>
          <a:p>
            <a:pPr lvl="1" eaLnBrk="1" fontAlgn="auto" hangingPunct="1">
              <a:spcAft>
                <a:spcPts val="0"/>
              </a:spcAft>
              <a:buFont typeface="Wingdings 2"/>
              <a:buChar char=""/>
              <a:defRPr/>
            </a:pPr>
            <a:r>
              <a:rPr lang="sr-Latn-CS" dirty="0" smtClean="0"/>
              <a:t>Како се учи лепо понашање? </a:t>
            </a:r>
          </a:p>
          <a:p>
            <a:pPr eaLnBrk="1" fontAlgn="auto" hangingPunct="1">
              <a:spcAft>
                <a:spcPts val="0"/>
              </a:spcAft>
              <a:buFont typeface="Wingdings 2"/>
              <a:buChar char=""/>
              <a:defRP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ox(i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ox(i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ox(in)">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ox(in)">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ox(in)">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ox(in)">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box(in)">
                                      <p:cBhvr>
                                        <p:cTn id="37" dur="5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box(in)">
                                      <p:cBhvr>
                                        <p:cTn id="4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sr-Latn-CS" dirty="0" smtClean="0"/>
              <a:t>Радионица „Другарство“</a:t>
            </a:r>
            <a:r>
              <a:rPr lang="en-US" dirty="0" smtClean="0"/>
              <a:t/>
            </a:r>
            <a:br>
              <a:rPr lang="en-US" dirty="0" smtClean="0"/>
            </a:br>
            <a:endParaRPr lang="en-US" dirty="0"/>
          </a:p>
        </p:txBody>
      </p:sp>
      <p:sp>
        <p:nvSpPr>
          <p:cNvPr id="3" name="Content Placeholder 2"/>
          <p:cNvSpPr>
            <a:spLocks noGrp="1"/>
          </p:cNvSpPr>
          <p:nvPr>
            <p:ph idx="1"/>
          </p:nvPr>
        </p:nvSpPr>
        <p:spPr/>
        <p:txBody>
          <a:bodyPr>
            <a:normAutofit fontScale="77500" lnSpcReduction="20000"/>
          </a:bodyPr>
          <a:lstStyle/>
          <a:p>
            <a:pPr eaLnBrk="1" fontAlgn="auto" hangingPunct="1">
              <a:spcAft>
                <a:spcPts val="0"/>
              </a:spcAft>
              <a:buFont typeface="Wingdings 2"/>
              <a:buChar char=""/>
              <a:defRPr/>
            </a:pPr>
            <a:r>
              <a:rPr lang="sr-Latn-CS" dirty="0" smtClean="0"/>
              <a:t>Другарство је деци блиска тема. Смисао радионице је у разграничавању правог и лажног другарства и успостављању одговарајућих социјалних односа. </a:t>
            </a:r>
          </a:p>
          <a:p>
            <a:pPr eaLnBrk="1" fontAlgn="auto" hangingPunct="1">
              <a:spcAft>
                <a:spcPts val="0"/>
              </a:spcAft>
              <a:buFont typeface="Wingdings 2"/>
              <a:buChar char=""/>
              <a:defRPr/>
            </a:pPr>
            <a:r>
              <a:rPr lang="sr-Latn-CS" dirty="0" smtClean="0"/>
              <a:t>Задаци за групни рад могу бити: </a:t>
            </a:r>
            <a:endParaRPr lang="x-none" dirty="0" smtClean="0"/>
          </a:p>
          <a:p>
            <a:pPr lvl="1" eaLnBrk="1" fontAlgn="auto" hangingPunct="1">
              <a:spcAft>
                <a:spcPts val="0"/>
              </a:spcAft>
              <a:buFont typeface="Wingdings 2"/>
              <a:buChar char=""/>
              <a:defRPr/>
            </a:pPr>
            <a:r>
              <a:rPr lang="sr-Latn-CS" dirty="0" smtClean="0"/>
              <a:t>У чему је разлика између правог и лажног другарства</a:t>
            </a:r>
            <a:r>
              <a:rPr lang="x-none" dirty="0" smtClean="0"/>
              <a:t>?</a:t>
            </a:r>
          </a:p>
          <a:p>
            <a:pPr lvl="1" eaLnBrk="1" fontAlgn="auto" hangingPunct="1">
              <a:spcAft>
                <a:spcPts val="0"/>
              </a:spcAft>
              <a:buFont typeface="Wingdings 2"/>
              <a:buChar char=""/>
              <a:defRPr/>
            </a:pPr>
            <a:r>
              <a:rPr lang="sr-Latn-CS" dirty="0" smtClean="0"/>
              <a:t>Шта је право другарство</a:t>
            </a:r>
            <a:r>
              <a:rPr lang="x-none" dirty="0" smtClean="0"/>
              <a:t>?</a:t>
            </a:r>
            <a:r>
              <a:rPr lang="sr-Latn-CS" dirty="0" smtClean="0"/>
              <a:t> </a:t>
            </a:r>
            <a:endParaRPr lang="x-none" dirty="0" smtClean="0"/>
          </a:p>
          <a:p>
            <a:pPr lvl="1" eaLnBrk="1" fontAlgn="auto" hangingPunct="1">
              <a:spcAft>
                <a:spcPts val="0"/>
              </a:spcAft>
              <a:buFont typeface="Wingdings 2"/>
              <a:buChar char=""/>
              <a:defRPr/>
            </a:pPr>
            <a:r>
              <a:rPr lang="sr-Latn-CS" dirty="0" smtClean="0"/>
              <a:t>Ко са киме треба да се дружи</a:t>
            </a:r>
            <a:r>
              <a:rPr lang="x-none" dirty="0" smtClean="0"/>
              <a:t>?</a:t>
            </a:r>
          </a:p>
          <a:p>
            <a:pPr lvl="1" eaLnBrk="1" fontAlgn="auto" hangingPunct="1">
              <a:spcAft>
                <a:spcPts val="0"/>
              </a:spcAft>
              <a:buFont typeface="Wingdings 2"/>
              <a:buChar char=""/>
              <a:defRPr/>
            </a:pPr>
            <a:r>
              <a:rPr lang="sr-Latn-CS" dirty="0" smtClean="0"/>
              <a:t>Зашто треба имати другове и другарице</a:t>
            </a:r>
            <a:r>
              <a:rPr lang="x-none" dirty="0" smtClean="0"/>
              <a:t>?</a:t>
            </a:r>
            <a:r>
              <a:rPr lang="sr-Latn-CS" dirty="0" smtClean="0"/>
              <a:t> </a:t>
            </a:r>
            <a:endParaRPr lang="x-none" dirty="0" smtClean="0"/>
          </a:p>
          <a:p>
            <a:pPr lvl="1" eaLnBrk="1" fontAlgn="auto" hangingPunct="1">
              <a:spcAft>
                <a:spcPts val="0"/>
              </a:spcAft>
              <a:buFont typeface="Wingdings 2"/>
              <a:buChar char=""/>
              <a:defRPr/>
            </a:pPr>
            <a:r>
              <a:rPr lang="sr-Latn-CS" dirty="0" smtClean="0"/>
              <a:t>Зашто је важно одељенско другарство</a:t>
            </a:r>
            <a:r>
              <a:rPr lang="x-none" dirty="0" smtClean="0"/>
              <a:t>?</a:t>
            </a:r>
          </a:p>
          <a:p>
            <a:pPr lvl="1" eaLnBrk="1" fontAlgn="auto" hangingPunct="1">
              <a:spcAft>
                <a:spcPts val="0"/>
              </a:spcAft>
              <a:buFont typeface="Wingdings 2"/>
              <a:buChar char=""/>
              <a:defRPr/>
            </a:pPr>
            <a:r>
              <a:rPr lang="sr-Latn-CS" dirty="0" smtClean="0"/>
              <a:t>Који су знадци другарства, а који `недругарства` у школи</a:t>
            </a:r>
            <a:r>
              <a:rPr lang="x-none" dirty="0" smtClean="0"/>
              <a:t>?</a:t>
            </a:r>
            <a:r>
              <a:rPr lang="sr-Latn-CS" dirty="0" smtClean="0"/>
              <a:t> </a:t>
            </a:r>
            <a:endParaRPr lang="x-none" dirty="0" smtClean="0"/>
          </a:p>
          <a:p>
            <a:pPr lvl="1" eaLnBrk="1" fontAlgn="auto" hangingPunct="1">
              <a:spcAft>
                <a:spcPts val="0"/>
              </a:spcAft>
              <a:buFont typeface="Wingdings 2"/>
              <a:buChar char=""/>
              <a:defRPr/>
            </a:pPr>
            <a:r>
              <a:rPr lang="sr-Latn-CS" dirty="0" smtClean="0"/>
              <a:t>Да ли свако може и треба да буде друг</a:t>
            </a:r>
            <a:r>
              <a:rPr lang="x-none" dirty="0" smtClean="0"/>
              <a:t>?</a:t>
            </a:r>
            <a:endParaRPr lang="sr-Latn-C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ox(i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ox(i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ox(in)">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ox(in)">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ox(in)">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ox(in)">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box(in)">
                                      <p:cBhvr>
                                        <p:cTn id="37" dur="5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box(in)">
                                      <p:cBhvr>
                                        <p:cTn id="4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sr-Latn-CS" dirty="0" smtClean="0"/>
              <a:t>Радионица „Осећања“</a:t>
            </a:r>
            <a:r>
              <a:rPr lang="en-US" dirty="0" smtClean="0"/>
              <a:t/>
            </a:r>
            <a:br>
              <a:rPr lang="en-US" dirty="0" smtClean="0"/>
            </a:br>
            <a:endParaRPr lang="en-US" dirty="0"/>
          </a:p>
        </p:txBody>
      </p:sp>
      <p:sp>
        <p:nvSpPr>
          <p:cNvPr id="3" name="Content Placeholder 2"/>
          <p:cNvSpPr>
            <a:spLocks noGrp="1"/>
          </p:cNvSpPr>
          <p:nvPr>
            <p:ph idx="1"/>
          </p:nvPr>
        </p:nvSpPr>
        <p:spPr/>
        <p:txBody>
          <a:bodyPr>
            <a:normAutofit fontScale="85000" lnSpcReduction="20000"/>
          </a:bodyPr>
          <a:lstStyle/>
          <a:p>
            <a:pPr eaLnBrk="1" fontAlgn="auto" hangingPunct="1">
              <a:spcAft>
                <a:spcPts val="0"/>
              </a:spcAft>
              <a:buFont typeface="Wingdings 2"/>
              <a:buChar char=""/>
              <a:defRPr/>
            </a:pPr>
            <a:r>
              <a:rPr lang="sr-Latn-CS" dirty="0" smtClean="0"/>
              <a:t>Могући задаци: </a:t>
            </a:r>
            <a:endParaRPr lang="x-none" dirty="0" smtClean="0"/>
          </a:p>
          <a:p>
            <a:pPr lvl="1" eaLnBrk="1" fontAlgn="auto" hangingPunct="1">
              <a:spcAft>
                <a:spcPts val="0"/>
              </a:spcAft>
              <a:buFont typeface="Wingdings 2"/>
              <a:buChar char=""/>
              <a:defRPr/>
            </a:pPr>
            <a:r>
              <a:rPr lang="sr-Latn-CS" dirty="0" smtClean="0"/>
              <a:t>Зашто је важно да се сви у школи осећамо добро</a:t>
            </a:r>
            <a:r>
              <a:rPr lang="x-none" dirty="0" smtClean="0"/>
              <a:t>?</a:t>
            </a:r>
          </a:p>
          <a:p>
            <a:pPr lvl="1" eaLnBrk="1" fontAlgn="auto" hangingPunct="1">
              <a:spcAft>
                <a:spcPts val="0"/>
              </a:spcAft>
              <a:buFont typeface="Wingdings 2"/>
              <a:buChar char=""/>
              <a:defRPr/>
            </a:pPr>
            <a:r>
              <a:rPr lang="sr-Latn-CS" dirty="0" smtClean="0"/>
              <a:t>Шта повређује осећања ученика у школи</a:t>
            </a:r>
            <a:r>
              <a:rPr lang="x-none" dirty="0" smtClean="0"/>
              <a:t>?</a:t>
            </a:r>
            <a:r>
              <a:rPr lang="sr-Latn-CS" dirty="0" smtClean="0"/>
              <a:t> </a:t>
            </a:r>
            <a:endParaRPr lang="x-none" dirty="0" smtClean="0"/>
          </a:p>
          <a:p>
            <a:pPr lvl="1" eaLnBrk="1" fontAlgn="auto" hangingPunct="1">
              <a:spcAft>
                <a:spcPts val="0"/>
              </a:spcAft>
              <a:buFont typeface="Wingdings 2"/>
              <a:buChar char=""/>
              <a:defRPr/>
            </a:pPr>
            <a:r>
              <a:rPr lang="sr-Latn-CS" dirty="0" smtClean="0"/>
              <a:t>Које врсте осећања постоје</a:t>
            </a:r>
            <a:r>
              <a:rPr lang="x-none" dirty="0" smtClean="0"/>
              <a:t>?</a:t>
            </a:r>
            <a:r>
              <a:rPr lang="sr-Latn-CS" dirty="0" smtClean="0"/>
              <a:t> </a:t>
            </a:r>
            <a:endParaRPr lang="x-none" dirty="0" smtClean="0"/>
          </a:p>
          <a:p>
            <a:pPr lvl="1" eaLnBrk="1" fontAlgn="auto" hangingPunct="1">
              <a:spcAft>
                <a:spcPts val="0"/>
              </a:spcAft>
              <a:buFont typeface="Wingdings 2"/>
              <a:buChar char=""/>
              <a:defRPr/>
            </a:pPr>
            <a:r>
              <a:rPr lang="sr-Latn-CS" dirty="0" smtClean="0"/>
              <a:t>Шта ученике радује у школи</a:t>
            </a:r>
            <a:r>
              <a:rPr lang="x-none" dirty="0" smtClean="0"/>
              <a:t>?</a:t>
            </a:r>
          </a:p>
          <a:p>
            <a:pPr lvl="1" eaLnBrk="1" fontAlgn="auto" hangingPunct="1">
              <a:spcAft>
                <a:spcPts val="0"/>
              </a:spcAft>
              <a:buFont typeface="Wingdings 2"/>
              <a:buChar char=""/>
              <a:defRPr/>
            </a:pPr>
            <a:r>
              <a:rPr lang="sr-Latn-CS" dirty="0" smtClean="0"/>
              <a:t>Шта је то саосећање</a:t>
            </a:r>
            <a:r>
              <a:rPr lang="x-none" dirty="0" smtClean="0"/>
              <a:t>?</a:t>
            </a:r>
          </a:p>
          <a:p>
            <a:pPr lvl="1" eaLnBrk="1" fontAlgn="auto" hangingPunct="1">
              <a:spcAft>
                <a:spcPts val="0"/>
              </a:spcAft>
              <a:buFont typeface="Wingdings 2"/>
              <a:buChar char=""/>
              <a:defRPr/>
            </a:pPr>
            <a:r>
              <a:rPr lang="sr-Latn-CS" dirty="0" smtClean="0"/>
              <a:t>Како треба да се понашамо ако желимо да се сви осећамо добро у школи</a:t>
            </a:r>
            <a:r>
              <a:rPr lang="x-none" dirty="0" smtClean="0"/>
              <a:t>?</a:t>
            </a:r>
            <a:endParaRPr lang="en-US" dirty="0" smtClean="0"/>
          </a:p>
          <a:p>
            <a:pPr eaLnBrk="1" fontAlgn="auto" hangingPunct="1">
              <a:spcAft>
                <a:spcPts val="0"/>
              </a:spcAft>
              <a:buFont typeface="Wingdings 2"/>
              <a:buChar char=""/>
              <a:defRPr/>
            </a:pPr>
            <a:r>
              <a:rPr lang="sr-Latn-CS" dirty="0" smtClean="0">
                <a:solidFill>
                  <a:srgbClr val="C00000"/>
                </a:solidFill>
              </a:rPr>
              <a:t>Област осећања је од велике важности за дисциплиновање и представља основу за задовољељње осталих заједничких потреба. </a:t>
            </a:r>
            <a:endParaRPr lang="en-US"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ox(i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ox(i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ox(in)">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ox(in)">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ox(in)">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ox(in)">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box(in)">
                                      <p:cBhvr>
                                        <p:cTn id="3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sr-Latn-CS" dirty="0" smtClean="0"/>
              <a:t>Радионица „Васпитање“</a:t>
            </a:r>
            <a:r>
              <a:rPr lang="en-US" dirty="0" smtClean="0"/>
              <a:t/>
            </a:r>
            <a:br>
              <a:rPr lang="en-US" dirty="0" smtClean="0"/>
            </a:br>
            <a:endParaRPr lang="en-US" dirty="0"/>
          </a:p>
        </p:txBody>
      </p:sp>
      <p:sp>
        <p:nvSpPr>
          <p:cNvPr id="3" name="Content Placeholder 2"/>
          <p:cNvSpPr>
            <a:spLocks noGrp="1"/>
          </p:cNvSpPr>
          <p:nvPr>
            <p:ph idx="1"/>
          </p:nvPr>
        </p:nvSpPr>
        <p:spPr/>
        <p:txBody>
          <a:bodyPr>
            <a:normAutofit fontScale="85000" lnSpcReduction="10000"/>
          </a:bodyPr>
          <a:lstStyle/>
          <a:p>
            <a:pPr eaLnBrk="1" fontAlgn="auto" hangingPunct="1">
              <a:spcAft>
                <a:spcPts val="0"/>
              </a:spcAft>
              <a:buFont typeface="Wingdings 2"/>
              <a:buChar char=""/>
              <a:defRPr/>
            </a:pPr>
            <a:r>
              <a:rPr lang="sr-Latn-CS" dirty="0" smtClean="0"/>
              <a:t>Разговарати о васпитању као о односу појединца према свом окружењу. Истаћи да васпитање представља скуп особина, навика  и понашања које неко у себи носи. </a:t>
            </a:r>
          </a:p>
          <a:p>
            <a:pPr eaLnBrk="1" fontAlgn="auto" hangingPunct="1">
              <a:spcAft>
                <a:spcPts val="0"/>
              </a:spcAft>
              <a:buFont typeface="Wingdings 2"/>
              <a:buChar char=""/>
              <a:defRPr/>
            </a:pPr>
            <a:r>
              <a:rPr lang="sr-Latn-CS" dirty="0" smtClean="0"/>
              <a:t>Задаци за рад група могу да буду: </a:t>
            </a:r>
            <a:endParaRPr lang="x-none" dirty="0" smtClean="0"/>
          </a:p>
          <a:p>
            <a:pPr lvl="1" eaLnBrk="1" fontAlgn="auto" hangingPunct="1">
              <a:spcAft>
                <a:spcPts val="0"/>
              </a:spcAft>
              <a:buFont typeface="Wingdings 2"/>
              <a:buChar char=""/>
              <a:defRPr/>
            </a:pPr>
            <a:r>
              <a:rPr lang="sr-Latn-CS" dirty="0" smtClean="0"/>
              <a:t>Шта је то лично васпитање, а шта разредно</a:t>
            </a:r>
            <a:r>
              <a:rPr lang="x-none" dirty="0" smtClean="0"/>
              <a:t>?</a:t>
            </a:r>
            <a:r>
              <a:rPr lang="sr-Latn-CS" dirty="0" smtClean="0"/>
              <a:t> </a:t>
            </a:r>
            <a:endParaRPr lang="x-none" dirty="0" smtClean="0"/>
          </a:p>
          <a:p>
            <a:pPr lvl="1" eaLnBrk="1" fontAlgn="auto" hangingPunct="1">
              <a:spcAft>
                <a:spcPts val="0"/>
              </a:spcAft>
              <a:buFont typeface="Wingdings 2"/>
              <a:buChar char=""/>
              <a:defRPr/>
            </a:pPr>
            <a:r>
              <a:rPr lang="sr-Latn-CS" dirty="0" smtClean="0"/>
              <a:t>Које особине имају лепо васпитани ученици</a:t>
            </a:r>
            <a:r>
              <a:rPr lang="x-none" dirty="0" smtClean="0"/>
              <a:t>?</a:t>
            </a:r>
            <a:r>
              <a:rPr lang="sr-Latn-CS" dirty="0" smtClean="0"/>
              <a:t> </a:t>
            </a:r>
            <a:endParaRPr lang="x-none" dirty="0" smtClean="0"/>
          </a:p>
          <a:p>
            <a:pPr lvl="1" eaLnBrk="1" fontAlgn="auto" hangingPunct="1">
              <a:spcAft>
                <a:spcPts val="0"/>
              </a:spcAft>
              <a:buFont typeface="Wingdings 2"/>
              <a:buChar char=""/>
              <a:defRPr/>
            </a:pPr>
            <a:r>
              <a:rPr lang="sr-Latn-CS" dirty="0" smtClean="0"/>
              <a:t>У чему се огледа лепо васпитање у разреду</a:t>
            </a:r>
            <a:r>
              <a:rPr lang="x-none" dirty="0" smtClean="0"/>
              <a:t>?</a:t>
            </a:r>
            <a:r>
              <a:rPr lang="sr-Latn-CS" dirty="0" smtClean="0"/>
              <a:t> </a:t>
            </a:r>
            <a:endParaRPr lang="x-none" dirty="0" smtClean="0"/>
          </a:p>
          <a:p>
            <a:pPr lvl="1" eaLnBrk="1" fontAlgn="auto" hangingPunct="1">
              <a:spcAft>
                <a:spcPts val="0"/>
              </a:spcAft>
              <a:buFont typeface="Wingdings 2"/>
              <a:buChar char=""/>
              <a:defRPr/>
            </a:pPr>
            <a:r>
              <a:rPr lang="sr-Latn-CS" dirty="0" smtClean="0"/>
              <a:t>Како се односимо према неваспитању</a:t>
            </a:r>
            <a:r>
              <a:rPr lang="x-none" dirty="0" smtClean="0"/>
              <a:t>?</a:t>
            </a:r>
            <a:r>
              <a:rPr lang="sr-Latn-CS" dirty="0" smtClean="0"/>
              <a:t> </a:t>
            </a:r>
            <a:endParaRPr lang="x-none" dirty="0" smtClean="0"/>
          </a:p>
          <a:p>
            <a:pPr lvl="1" eaLnBrk="1" fontAlgn="auto" hangingPunct="1">
              <a:spcAft>
                <a:spcPts val="0"/>
              </a:spcAft>
              <a:buFont typeface="Wingdings 2"/>
              <a:buChar char=""/>
              <a:defRPr/>
            </a:pPr>
            <a:r>
              <a:rPr lang="sr-Latn-CS" dirty="0" smtClean="0"/>
              <a:t>Зашто је васпитање заједничка потреба</a:t>
            </a:r>
            <a:r>
              <a:rPr lang="x-none" dirty="0" smtClean="0"/>
              <a:t>?</a:t>
            </a:r>
            <a:endParaRPr lang="en-US" dirty="0" smtClean="0"/>
          </a:p>
          <a:p>
            <a:pPr eaLnBrk="1" fontAlgn="auto" hangingPunct="1">
              <a:spcAft>
                <a:spcPts val="0"/>
              </a:spcAft>
              <a:buFont typeface="Wingdings 2"/>
              <a:buChar char=""/>
              <a:defRP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ox(i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ox(i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ox(in)">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ox(in)">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ox(in)">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ox(in)">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sr-Latn-CS" dirty="0" smtClean="0"/>
              <a:t>Кутак за наставника</a:t>
            </a:r>
            <a:r>
              <a:rPr lang="en-US" dirty="0" smtClean="0"/>
              <a:t/>
            </a:r>
            <a:br>
              <a:rPr lang="en-US" dirty="0" smtClean="0"/>
            </a:br>
            <a:endParaRPr lang="en-US" dirty="0"/>
          </a:p>
        </p:txBody>
      </p:sp>
      <p:sp>
        <p:nvSpPr>
          <p:cNvPr id="21507" name="Content Placeholder 2"/>
          <p:cNvSpPr>
            <a:spLocks noGrp="1"/>
          </p:cNvSpPr>
          <p:nvPr>
            <p:ph idx="1"/>
          </p:nvPr>
        </p:nvSpPr>
        <p:spPr/>
        <p:txBody>
          <a:bodyPr/>
          <a:lstStyle/>
          <a:p>
            <a:pPr eaLnBrk="1" hangingPunct="1"/>
            <a:r>
              <a:rPr lang="sr-Latn-CS" dirty="0" smtClean="0"/>
              <a:t>служи за наставникова запажања</a:t>
            </a:r>
            <a:endParaRPr lang="en-US" dirty="0" smtClean="0"/>
          </a:p>
          <a:p>
            <a:pPr eaLnBrk="1" hangingPunct="1"/>
            <a:r>
              <a:rPr lang="sr-Latn-CS" dirty="0" smtClean="0"/>
              <a:t>процена уважавања правила – евалуација</a:t>
            </a:r>
            <a:endParaRPr lang="en-US" dirty="0" smtClean="0"/>
          </a:p>
          <a:p>
            <a:pPr eaLnBrk="1" hangingPunct="1"/>
            <a:r>
              <a:rPr lang="sr-Latn-CS" dirty="0" smtClean="0"/>
              <a:t>правила су „најсрећнија када спавају зимски сан“.</a:t>
            </a:r>
            <a:endParaRPr lang="en-US" dirty="0" smtClean="0"/>
          </a:p>
          <a:p>
            <a:pPr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1507">
                                            <p:txEl>
                                              <p:pRg st="1" end="1"/>
                                            </p:txEl>
                                          </p:spTgt>
                                        </p:tgtEl>
                                        <p:attrNameLst>
                                          <p:attrName>style.visibility</p:attrName>
                                        </p:attrNameLst>
                                      </p:cBhvr>
                                      <p:to>
                                        <p:strVal val="visible"/>
                                      </p:to>
                                    </p:set>
                                    <p:animEffect transition="in" filter="box(in)">
                                      <p:cBhvr>
                                        <p:cTn id="7" dur="500"/>
                                        <p:tgtEl>
                                          <p:spTgt spid="2150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1507">
                                            <p:txEl>
                                              <p:pRg st="2" end="2"/>
                                            </p:txEl>
                                          </p:spTgt>
                                        </p:tgtEl>
                                        <p:attrNameLst>
                                          <p:attrName>style.visibility</p:attrName>
                                        </p:attrNameLst>
                                      </p:cBhvr>
                                      <p:to>
                                        <p:strVal val="visible"/>
                                      </p:to>
                                    </p:set>
                                    <p:animEffect transition="in" filter="box(in)">
                                      <p:cBhvr>
                                        <p:cTn id="12" dur="500"/>
                                        <p:tgtEl>
                                          <p:spTgt spid="2150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dirty="0" smtClean="0"/>
              <a:t>Самодисциплина</a:t>
            </a:r>
            <a:endParaRPr lang="en-US" dirty="0"/>
          </a:p>
        </p:txBody>
      </p:sp>
      <p:sp>
        <p:nvSpPr>
          <p:cNvPr id="3" name="Content Placeholder 2"/>
          <p:cNvSpPr>
            <a:spLocks noGrp="1"/>
          </p:cNvSpPr>
          <p:nvPr>
            <p:ph idx="1"/>
          </p:nvPr>
        </p:nvSpPr>
        <p:spPr/>
        <p:txBody>
          <a:bodyPr/>
          <a:lstStyle/>
          <a:p>
            <a:r>
              <a:rPr lang="sr-Latn-CS" dirty="0" smtClean="0">
                <a:latin typeface="Arial" pitchFamily="34" charset="0"/>
                <a:cs typeface="Arial" pitchFamily="34" charset="0"/>
              </a:rPr>
              <a:t>Савремена деца нису способна, а ни </a:t>
            </a:r>
            <a:r>
              <a:rPr lang="x-none" dirty="0" smtClean="0">
                <a:latin typeface="Arial" pitchFamily="34" charset="0"/>
                <a:cs typeface="Arial" pitchFamily="34" charset="0"/>
              </a:rPr>
              <a:t>навикнута</a:t>
            </a:r>
            <a:r>
              <a:rPr lang="sr-Latn-CS" dirty="0" smtClean="0">
                <a:latin typeface="Arial" pitchFamily="34" charset="0"/>
                <a:cs typeface="Arial" pitchFamily="34" charset="0"/>
              </a:rPr>
              <a:t>, да поднесу досаду</a:t>
            </a:r>
            <a:endParaRPr lang="en-US" dirty="0" smtClean="0">
              <a:latin typeface="Arial" pitchFamily="34" charset="0"/>
              <a:cs typeface="Arial" pitchFamily="34" charset="0"/>
            </a:endParaRPr>
          </a:p>
          <a:p>
            <a:pPr>
              <a:buNone/>
            </a:pPr>
            <a:r>
              <a:rPr lang="sr-Latn-CS" dirty="0" smtClean="0">
                <a:latin typeface="Arial" pitchFamily="34" charset="0"/>
                <a:cs typeface="Arial" pitchFamily="34" charset="0"/>
              </a:rPr>
              <a:t> - Њихов ритам је динамичан</a:t>
            </a:r>
            <a:endParaRPr lang="en-US" dirty="0" smtClean="0">
              <a:latin typeface="Arial" pitchFamily="34" charset="0"/>
              <a:cs typeface="Arial" pitchFamily="34" charset="0"/>
            </a:endParaRPr>
          </a:p>
          <a:p>
            <a:r>
              <a:rPr lang="x-none" dirty="0" smtClean="0"/>
              <a:t>Добровољна дисциплина – самодисциплина</a:t>
            </a:r>
          </a:p>
          <a:p>
            <a:endParaRPr lang="en-US" dirty="0"/>
          </a:p>
        </p:txBody>
      </p:sp>
      <p:pic>
        <p:nvPicPr>
          <p:cNvPr id="4" name="Picture 4" descr="E:\ClipArtGalerijaOd Stanaka\Vektor\HUMOR\LITTLFIB.WMF"/>
          <p:cNvPicPr>
            <a:picLocks noChangeAspect="1" noChangeArrowheads="1"/>
          </p:cNvPicPr>
          <p:nvPr/>
        </p:nvPicPr>
        <p:blipFill>
          <a:blip r:embed="rId2"/>
          <a:srcRect/>
          <a:stretch>
            <a:fillRect/>
          </a:stretch>
        </p:blipFill>
        <p:spPr bwMode="auto">
          <a:xfrm>
            <a:off x="5486400" y="3048000"/>
            <a:ext cx="3783594" cy="3810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p:cTn id="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x-none" dirty="0" smtClean="0"/>
              <a:t>Поштовање правила</a:t>
            </a:r>
            <a:endParaRPr lang="en-US" dirty="0"/>
          </a:p>
        </p:txBody>
      </p:sp>
      <p:sp>
        <p:nvSpPr>
          <p:cNvPr id="3" name="Content Placeholder 2"/>
          <p:cNvSpPr>
            <a:spLocks noGrp="1"/>
          </p:cNvSpPr>
          <p:nvPr>
            <p:ph idx="1"/>
          </p:nvPr>
        </p:nvSpPr>
        <p:spPr/>
        <p:txBody>
          <a:bodyPr>
            <a:normAutofit fontScale="85000" lnSpcReduction="20000"/>
          </a:bodyPr>
          <a:lstStyle/>
          <a:p>
            <a:pPr eaLnBrk="1" fontAlgn="auto" hangingPunct="1">
              <a:spcAft>
                <a:spcPts val="0"/>
              </a:spcAft>
              <a:buFont typeface="Wingdings 2"/>
              <a:buChar char=""/>
              <a:defRPr/>
            </a:pPr>
            <a:r>
              <a:rPr lang="sr-Latn-CS" dirty="0" smtClean="0"/>
              <a:t>„Процена уважавања правила“ је наставникова евалуација става и односа ученика према договореним и усвојеним правилима. </a:t>
            </a:r>
          </a:p>
          <a:p>
            <a:pPr eaLnBrk="1" fontAlgn="auto" hangingPunct="1">
              <a:spcAft>
                <a:spcPts val="0"/>
              </a:spcAft>
              <a:buFont typeface="Wingdings 2"/>
              <a:buChar char=""/>
              <a:defRPr/>
            </a:pPr>
            <a:r>
              <a:rPr lang="sr-Latn-CS" dirty="0" smtClean="0"/>
              <a:t>Сврха је да ученици имају активан однос према постигнутим договорима и стандардима. То је начин да ученике потсетимо на</a:t>
            </a:r>
            <a:r>
              <a:rPr lang="x-none" dirty="0" smtClean="0"/>
              <a:t> </a:t>
            </a:r>
            <a:r>
              <a:rPr lang="sr-Latn-CS" dirty="0" smtClean="0"/>
              <a:t>приоритете, договоре, потртебе, захтеве. </a:t>
            </a:r>
          </a:p>
          <a:p>
            <a:pPr eaLnBrk="1" fontAlgn="auto" hangingPunct="1">
              <a:spcAft>
                <a:spcPts val="0"/>
              </a:spcAft>
              <a:buFont typeface="Wingdings 2"/>
              <a:buChar char=""/>
              <a:defRPr/>
            </a:pPr>
            <a:r>
              <a:rPr lang="sr-Latn-CS" dirty="0" smtClean="0"/>
              <a:t>Технички, то се може реализовати на више начина. Могуће је користити разне системе знакова, деци блиске, смајлије, облачиће и сунце, договорене симболе.</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ox(i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ox(i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sr-Latn-CS" dirty="0" smtClean="0"/>
              <a:t>Пано: заједничке потребе</a:t>
            </a:r>
            <a:endParaRPr lang="en-US" dirty="0"/>
          </a:p>
        </p:txBody>
      </p:sp>
      <p:sp>
        <p:nvSpPr>
          <p:cNvPr id="3" name="Content Placeholder 2"/>
          <p:cNvSpPr>
            <a:spLocks noGrp="1"/>
          </p:cNvSpPr>
          <p:nvPr>
            <p:ph idx="1"/>
          </p:nvPr>
        </p:nvSpPr>
        <p:spPr/>
        <p:txBody>
          <a:bodyPr>
            <a:normAutofit fontScale="92500" lnSpcReduction="20000"/>
          </a:bodyPr>
          <a:lstStyle/>
          <a:p>
            <a:pPr eaLnBrk="1" fontAlgn="auto" hangingPunct="1">
              <a:spcAft>
                <a:spcPts val="0"/>
              </a:spcAft>
              <a:buFont typeface="Wingdings 2"/>
              <a:buChar char=""/>
              <a:defRPr/>
            </a:pPr>
            <a:r>
              <a:rPr lang="sr-Latn-CS" dirty="0" smtClean="0"/>
              <a:t>Пано пружа више могућности за сарадњу и сагледавање потреба у разреду. </a:t>
            </a:r>
          </a:p>
          <a:p>
            <a:pPr eaLnBrk="1" fontAlgn="auto" hangingPunct="1">
              <a:spcAft>
                <a:spcPts val="0"/>
              </a:spcAft>
              <a:buFont typeface="Wingdings 2"/>
              <a:buChar char=""/>
              <a:defRPr/>
            </a:pPr>
            <a:r>
              <a:rPr lang="sr-Latn-CS" dirty="0" smtClean="0"/>
              <a:t>Може да буде увод у социјалну сарадњуи и разумевање, Његова основна сврха је увођење ученика у конструктиван живот у заједници и постављање „поузданог ослонца“ за пут ка самодисциплини. </a:t>
            </a:r>
          </a:p>
          <a:p>
            <a:pPr eaLnBrk="1" fontAlgn="auto" hangingPunct="1">
              <a:spcAft>
                <a:spcPts val="0"/>
              </a:spcAft>
              <a:buFont typeface="Wingdings 2"/>
              <a:buChar char=""/>
              <a:defRPr/>
            </a:pPr>
            <a:r>
              <a:rPr lang="sr-Latn-CS" dirty="0" smtClean="0">
                <a:solidFill>
                  <a:srgbClr val="C00000"/>
                </a:solidFill>
              </a:rPr>
              <a:t>Ако ученици схвате самодисциплину као циљ који су сами одабрали, они ће тај циљ и остварити. </a:t>
            </a:r>
            <a:endParaRPr lang="en-US" dirty="0" smtClean="0">
              <a:solidFill>
                <a:srgbClr val="C00000"/>
              </a:solidFill>
            </a:endParaRPr>
          </a:p>
          <a:p>
            <a:pPr eaLnBrk="1" fontAlgn="auto" hangingPunct="1">
              <a:spcAft>
                <a:spcPts val="0"/>
              </a:spcAft>
              <a:buFont typeface="Wingdings 2"/>
              <a:buChar char=""/>
              <a:defRP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ox(i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ox(i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eaLnBrk="1" fontAlgn="auto" hangingPunct="1">
              <a:spcAft>
                <a:spcPts val="0"/>
              </a:spcAft>
              <a:buFont typeface="Wingdings 2"/>
              <a:buChar char=""/>
              <a:defRPr/>
            </a:pPr>
            <a:r>
              <a:rPr lang="x-none" dirty="0" smtClean="0">
                <a:latin typeface="Arial" pitchFamily="34" charset="0"/>
                <a:cs typeface="Arial" pitchFamily="34" charset="0"/>
              </a:rPr>
              <a:t>Заједнички</a:t>
            </a:r>
            <a:r>
              <a:rPr lang="sr-Latn-CS" dirty="0" smtClean="0">
                <a:latin typeface="Arial" pitchFamily="34" charset="0"/>
                <a:cs typeface="Arial" pitchFamily="34" charset="0"/>
              </a:rPr>
              <a:t> циљ свих ових активности је да ученици развију свест о предностима сарадње, у заједничком животу и раду, у односу на изналажење индивидуалних решења. </a:t>
            </a:r>
          </a:p>
          <a:p>
            <a:pPr eaLnBrk="1" fontAlgn="auto" hangingPunct="1">
              <a:spcAft>
                <a:spcPts val="0"/>
              </a:spcAft>
              <a:buFont typeface="Wingdings 2"/>
              <a:buChar char=""/>
              <a:defRPr/>
            </a:pPr>
            <a:r>
              <a:rPr lang="sr-Latn-CS" dirty="0" smtClean="0">
                <a:latin typeface="Arial" pitchFamily="34" charset="0"/>
                <a:cs typeface="Arial" pitchFamily="34" charset="0"/>
              </a:rPr>
              <a:t>„Обучавање“ за живот у заједници. </a:t>
            </a:r>
            <a:endParaRPr lang="en-US" dirty="0" smtClean="0">
              <a:latin typeface="Arial" pitchFamily="34" charset="0"/>
              <a:cs typeface="Arial" pitchFamily="34" charset="0"/>
            </a:endParaRP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ox(i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sr-Latn-CS" dirty="0" smtClean="0"/>
              <a:t>Пано </a:t>
            </a:r>
            <a:r>
              <a:rPr lang="sr-Latn-CS" i="1" dirty="0" smtClean="0"/>
              <a:t>Личне потребе и жеље</a:t>
            </a:r>
            <a:r>
              <a:rPr lang="en-US" dirty="0" smtClean="0"/>
              <a:t/>
            </a:r>
            <a:br>
              <a:rPr lang="en-US" dirty="0" smtClean="0"/>
            </a:br>
            <a:endParaRPr lang="en-US" dirty="0"/>
          </a:p>
        </p:txBody>
      </p:sp>
      <p:sp>
        <p:nvSpPr>
          <p:cNvPr id="3" name="Content Placeholder 2"/>
          <p:cNvSpPr>
            <a:spLocks noGrp="1"/>
          </p:cNvSpPr>
          <p:nvPr>
            <p:ph idx="1"/>
          </p:nvPr>
        </p:nvSpPr>
        <p:spPr/>
        <p:txBody>
          <a:bodyPr>
            <a:normAutofit fontScale="85000" lnSpcReduction="10000"/>
          </a:bodyPr>
          <a:lstStyle/>
          <a:p>
            <a:pPr eaLnBrk="1" fontAlgn="auto" hangingPunct="1">
              <a:spcAft>
                <a:spcPts val="0"/>
              </a:spcAft>
              <a:buFont typeface="Wingdings 2"/>
              <a:buChar char=""/>
              <a:defRPr/>
            </a:pPr>
            <a:r>
              <a:rPr lang="sr-Latn-CS" dirty="0" smtClean="0"/>
              <a:t>Комплементарна допуна паноа </a:t>
            </a:r>
            <a:r>
              <a:rPr lang="sr-Latn-CS" i="1" dirty="0" smtClean="0"/>
              <a:t>Заједничке потребе</a:t>
            </a:r>
            <a:endParaRPr lang="en-US" dirty="0" smtClean="0"/>
          </a:p>
          <a:p>
            <a:pPr eaLnBrk="1" fontAlgn="auto" hangingPunct="1">
              <a:spcAft>
                <a:spcPts val="0"/>
              </a:spcAft>
              <a:buFont typeface="Wingdings 2"/>
              <a:buChar char=""/>
              <a:defRPr/>
            </a:pPr>
            <a:r>
              <a:rPr lang="sr-Latn-CS" dirty="0" smtClean="0"/>
              <a:t>Место на којем ученик може „дефинисати“ своју личну потребу, жељу, став или слично</a:t>
            </a:r>
            <a:endParaRPr lang="en-US" dirty="0" smtClean="0"/>
          </a:p>
          <a:p>
            <a:pPr eaLnBrk="1" fontAlgn="auto" hangingPunct="1">
              <a:spcAft>
                <a:spcPts val="0"/>
              </a:spcAft>
              <a:buFont typeface="Wingdings 2"/>
              <a:buChar char=""/>
              <a:defRPr/>
            </a:pPr>
            <a:r>
              <a:rPr lang="sr-Latn-CS" dirty="0" smtClean="0"/>
              <a:t>Сврха </a:t>
            </a:r>
          </a:p>
          <a:p>
            <a:pPr lvl="1" eaLnBrk="1" fontAlgn="auto" hangingPunct="1">
              <a:spcAft>
                <a:spcPts val="0"/>
              </a:spcAft>
              <a:buFont typeface="Wingdings 2"/>
              <a:buChar char=""/>
              <a:defRPr/>
            </a:pPr>
            <a:r>
              <a:rPr lang="sr-Latn-CS" dirty="0" smtClean="0"/>
              <a:t> формирање правилног односа између </a:t>
            </a:r>
            <a:r>
              <a:rPr lang="sr-Latn-CS" i="1" dirty="0" smtClean="0"/>
              <a:t>заједничког </a:t>
            </a:r>
            <a:r>
              <a:rPr lang="sr-Latn-CS" dirty="0" smtClean="0"/>
              <a:t>и </a:t>
            </a:r>
            <a:r>
              <a:rPr lang="sr-Latn-CS" i="1" dirty="0" smtClean="0"/>
              <a:t> личног,</a:t>
            </a:r>
            <a:endParaRPr lang="en-US" dirty="0" smtClean="0"/>
          </a:p>
          <a:p>
            <a:pPr lvl="1" eaLnBrk="1" fontAlgn="auto" hangingPunct="1">
              <a:spcAft>
                <a:spcPts val="0"/>
              </a:spcAft>
              <a:buFont typeface="Wingdings 2"/>
              <a:buChar char=""/>
              <a:defRPr/>
            </a:pPr>
            <a:r>
              <a:rPr lang="sr-Latn-CS" dirty="0" smtClean="0"/>
              <a:t> успостављање квалитетне међусобне комуникације</a:t>
            </a:r>
            <a:endParaRPr lang="en-US" dirty="0" smtClean="0"/>
          </a:p>
          <a:p>
            <a:pPr lvl="1" eaLnBrk="1" fontAlgn="auto" hangingPunct="1">
              <a:spcAft>
                <a:spcPts val="0"/>
              </a:spcAft>
              <a:buFont typeface="Wingdings 2"/>
              <a:buChar char=""/>
              <a:defRPr/>
            </a:pPr>
            <a:r>
              <a:rPr lang="sr-Latn-CS" dirty="0" smtClean="0"/>
              <a:t> равнотежа између заједничког и појединачног </a:t>
            </a:r>
            <a:endParaRPr lang="en-US" dirty="0" smtClean="0"/>
          </a:p>
          <a:p>
            <a:pPr lvl="1" eaLnBrk="1" fontAlgn="auto" hangingPunct="1">
              <a:spcAft>
                <a:spcPts val="0"/>
              </a:spcAft>
              <a:buFont typeface="Wingdings 2"/>
              <a:buChar char=""/>
              <a:defRPr/>
            </a:pPr>
            <a:r>
              <a:rPr lang="sr-Latn-CS" dirty="0" smtClean="0"/>
              <a:t> формирање искреног поверења и добронамерне сарадње</a:t>
            </a:r>
            <a:endParaRPr lang="en-US" dirty="0" smtClean="0"/>
          </a:p>
          <a:p>
            <a:pPr eaLnBrk="1" fontAlgn="auto" hangingPunct="1">
              <a:spcAft>
                <a:spcPts val="0"/>
              </a:spcAft>
              <a:buFont typeface="Wingdings 2"/>
              <a:buChar char=""/>
              <a:defRP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ox(i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ox(in)">
                                      <p:cBhvr>
                                        <p:cTn id="12" dur="500"/>
                                        <p:tgtEl>
                                          <p:spTgt spid="3">
                                            <p:txEl>
                                              <p:pRg st="2" end="2"/>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ox(in)">
                                      <p:cBhvr>
                                        <p:cTn id="15" dur="50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box(in)">
                                      <p:cBhvr>
                                        <p:cTn id="20" dur="500"/>
                                        <p:tgtEl>
                                          <p:spTgt spid="3">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box(in)">
                                      <p:cBhvr>
                                        <p:cTn id="25" dur="500"/>
                                        <p:tgtEl>
                                          <p:spTgt spid="3">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nodeType="click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box(in)">
                                      <p:cBhvr>
                                        <p:cTn id="30"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pPr eaLnBrk="1" fontAlgn="auto" hangingPunct="1">
              <a:spcAft>
                <a:spcPts val="0"/>
              </a:spcAft>
              <a:defRPr/>
            </a:pPr>
            <a:r>
              <a:rPr lang="sr-Latn-CS" i="1" dirty="0" smtClean="0"/>
              <a:t>Наша свеска</a:t>
            </a:r>
            <a:r>
              <a:rPr lang="en-US" dirty="0" smtClean="0"/>
              <a:t/>
            </a:r>
            <a:br>
              <a:rPr lang="en-US" dirty="0" smtClean="0"/>
            </a:br>
            <a:endParaRPr lang="en-US" dirty="0"/>
          </a:p>
        </p:txBody>
      </p:sp>
      <p:sp>
        <p:nvSpPr>
          <p:cNvPr id="3" name="Content Placeholder 2"/>
          <p:cNvSpPr>
            <a:spLocks noGrp="1"/>
          </p:cNvSpPr>
          <p:nvPr>
            <p:ph idx="1"/>
          </p:nvPr>
        </p:nvSpPr>
        <p:spPr>
          <a:xfrm>
            <a:off x="457200" y="1219200"/>
            <a:ext cx="8229600" cy="5105400"/>
          </a:xfrm>
        </p:spPr>
        <p:txBody>
          <a:bodyPr>
            <a:normAutofit fontScale="85000" lnSpcReduction="20000"/>
          </a:bodyPr>
          <a:lstStyle/>
          <a:p>
            <a:pPr eaLnBrk="1" fontAlgn="auto" hangingPunct="1">
              <a:spcAft>
                <a:spcPts val="0"/>
              </a:spcAft>
              <a:buFont typeface="Wingdings 2"/>
              <a:buChar char=""/>
              <a:defRPr/>
            </a:pPr>
            <a:r>
              <a:rPr lang="sr-Latn-CS" dirty="0" smtClean="0"/>
              <a:t>Употребљиви, конкретни и релевантни подаци и сазнања о сваком ученику</a:t>
            </a:r>
            <a:endParaRPr lang="en-US" dirty="0" smtClean="0"/>
          </a:p>
          <a:p>
            <a:pPr eaLnBrk="1" fontAlgn="auto" hangingPunct="1">
              <a:spcAft>
                <a:spcPts val="0"/>
              </a:spcAft>
              <a:buFont typeface="Wingdings 2"/>
              <a:buChar char=""/>
              <a:defRPr/>
            </a:pPr>
            <a:r>
              <a:rPr lang="sr-Cyrl-CS" dirty="0" smtClean="0"/>
              <a:t> </a:t>
            </a:r>
            <a:r>
              <a:rPr lang="sr-Latn-CS" dirty="0" smtClean="0"/>
              <a:t>сваки ученик има своје листове у свесци који садрже јединствене рубрике у које податке уписују сами ученици, њихови родитељи, наставник и другови</a:t>
            </a:r>
            <a:endParaRPr lang="en-US" dirty="0" smtClean="0"/>
          </a:p>
          <a:p>
            <a:pPr eaLnBrk="1" fontAlgn="auto" hangingPunct="1">
              <a:spcAft>
                <a:spcPts val="0"/>
              </a:spcAft>
              <a:buFont typeface="Wingdings 2"/>
              <a:buChar char=""/>
              <a:defRPr/>
            </a:pPr>
            <a:r>
              <a:rPr lang="sr-Latn-CS" dirty="0" smtClean="0"/>
              <a:t>Сврха </a:t>
            </a:r>
          </a:p>
          <a:p>
            <a:pPr lvl="1" eaLnBrk="1" fontAlgn="auto" hangingPunct="1">
              <a:spcAft>
                <a:spcPts val="0"/>
              </a:spcAft>
              <a:buFont typeface="Wingdings 2"/>
              <a:buChar char=""/>
              <a:defRPr/>
            </a:pPr>
            <a:r>
              <a:rPr lang="x-none" dirty="0" smtClean="0"/>
              <a:t>уочав</a:t>
            </a:r>
            <a:r>
              <a:rPr lang="sr-Latn-CS" dirty="0" smtClean="0"/>
              <a:t>авање конкретних васпитних услова и потреба ученика важних за приступ васпитном раду и социјализацији</a:t>
            </a:r>
            <a:endParaRPr lang="en-US" dirty="0" smtClean="0"/>
          </a:p>
          <a:p>
            <a:pPr lvl="1" eaLnBrk="1" fontAlgn="auto" hangingPunct="1">
              <a:spcAft>
                <a:spcPts val="0"/>
              </a:spcAft>
              <a:buFont typeface="Wingdings 2"/>
              <a:buChar char=""/>
              <a:defRPr/>
            </a:pPr>
            <a:r>
              <a:rPr lang="sr-Latn-CS" dirty="0" smtClean="0"/>
              <a:t>функционална целина са паноима </a:t>
            </a:r>
            <a:r>
              <a:rPr lang="sr-Latn-CS" i="1" dirty="0" smtClean="0"/>
              <a:t>Заједничке потребе </a:t>
            </a:r>
            <a:r>
              <a:rPr lang="sr-Latn-CS" dirty="0" smtClean="0"/>
              <a:t> и </a:t>
            </a:r>
            <a:r>
              <a:rPr lang="sr-Latn-CS" i="1" dirty="0" smtClean="0"/>
              <a:t>Личне потребе и жеље</a:t>
            </a:r>
            <a:endParaRPr lang="sr-Latn-CS" dirty="0" smtClean="0"/>
          </a:p>
          <a:p>
            <a:pPr lvl="1" eaLnBrk="1" fontAlgn="auto" hangingPunct="1">
              <a:spcAft>
                <a:spcPts val="0"/>
              </a:spcAft>
              <a:buFont typeface="Wingdings 2"/>
              <a:buChar char=""/>
              <a:defRPr/>
            </a:pPr>
            <a:r>
              <a:rPr lang="sr-Latn-CS" dirty="0" smtClean="0"/>
              <a:t>полазна основа у систематском приступу васпитном раду и социјализацији ученика</a:t>
            </a:r>
            <a:endParaRPr lang="en-US" dirty="0" smtClean="0"/>
          </a:p>
          <a:p>
            <a:pPr eaLnBrk="1" fontAlgn="auto" hangingPunct="1">
              <a:spcAft>
                <a:spcPts val="0"/>
              </a:spcAft>
              <a:buFont typeface="Wingdings 2"/>
              <a:buChar char=""/>
              <a:defRP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ox(i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ox(in)">
                                      <p:cBhvr>
                                        <p:cTn id="12" dur="500"/>
                                        <p:tgtEl>
                                          <p:spTgt spid="3">
                                            <p:txEl>
                                              <p:pRg st="2" end="2"/>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ox(in)">
                                      <p:cBhvr>
                                        <p:cTn id="15" dur="50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box(in)">
                                      <p:cBhvr>
                                        <p:cTn id="20" dur="500"/>
                                        <p:tgtEl>
                                          <p:spTgt spid="3">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box(in)">
                                      <p:cBhvr>
                                        <p:cTn id="2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sr-Latn-CS" i="1" dirty="0" smtClean="0"/>
              <a:t>Наша свеска</a:t>
            </a:r>
            <a:endParaRPr lang="en-US" dirty="0"/>
          </a:p>
        </p:txBody>
      </p:sp>
      <p:sp>
        <p:nvSpPr>
          <p:cNvPr id="26627" name="Content Placeholder 2"/>
          <p:cNvSpPr>
            <a:spLocks noGrp="1"/>
          </p:cNvSpPr>
          <p:nvPr>
            <p:ph idx="1"/>
          </p:nvPr>
        </p:nvSpPr>
        <p:spPr/>
        <p:txBody>
          <a:bodyPr/>
          <a:lstStyle/>
          <a:p>
            <a:pPr eaLnBrk="1" hangingPunct="1">
              <a:buFont typeface="Wingdings 2" pitchFamily="18" charset="2"/>
              <a:buNone/>
            </a:pPr>
            <a:r>
              <a:rPr lang="sr-Latn-CS" dirty="0" smtClean="0"/>
              <a:t>-Садржи рубрике у које податке уносе ученици, родитељи и учитељ</a:t>
            </a:r>
            <a:endParaRPr lang="en-US" dirty="0" smtClean="0"/>
          </a:p>
          <a:p>
            <a:pPr eaLnBrk="1" hangingPunct="1">
              <a:buFont typeface="Wingdings 2" pitchFamily="18" charset="2"/>
              <a:buNone/>
            </a:pPr>
            <a:r>
              <a:rPr lang="sr-Latn-CS" dirty="0" smtClean="0"/>
              <a:t>- обухвата шири круг области од значаја за ученика</a:t>
            </a:r>
            <a:endParaRPr lang="en-US" dirty="0" smtClean="0"/>
          </a:p>
          <a:p>
            <a:pPr eaLnBrk="1" hangingPunct="1">
              <a:buFont typeface="Wingdings 2" pitchFamily="18" charset="2"/>
              <a:buNone/>
            </a:pPr>
            <a:r>
              <a:rPr lang="sr-Latn-CS" dirty="0" smtClean="0"/>
              <a:t>- место за све оно што није обухваћено педагошком документацијом</a:t>
            </a:r>
            <a:endParaRPr lang="en-US" dirty="0" smtClean="0"/>
          </a:p>
          <a:p>
            <a:pPr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6627">
                                            <p:txEl>
                                              <p:pRg st="1" end="1"/>
                                            </p:txEl>
                                          </p:spTgt>
                                        </p:tgtEl>
                                        <p:attrNameLst>
                                          <p:attrName>style.visibility</p:attrName>
                                        </p:attrNameLst>
                                      </p:cBhvr>
                                      <p:to>
                                        <p:strVal val="visible"/>
                                      </p:to>
                                    </p:set>
                                    <p:animEffect transition="in" filter="box(in)">
                                      <p:cBhvr>
                                        <p:cTn id="7" dur="500"/>
                                        <p:tgtEl>
                                          <p:spTgt spid="2662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6627">
                                            <p:txEl>
                                              <p:pRg st="2" end="2"/>
                                            </p:txEl>
                                          </p:spTgt>
                                        </p:tgtEl>
                                        <p:attrNameLst>
                                          <p:attrName>style.visibility</p:attrName>
                                        </p:attrNameLst>
                                      </p:cBhvr>
                                      <p:to>
                                        <p:strVal val="visible"/>
                                      </p:to>
                                    </p:set>
                                    <p:animEffect transition="in" filter="box(in)">
                                      <p:cBhvr>
                                        <p:cTn id="12" dur="500"/>
                                        <p:tgtEl>
                                          <p:spTgt spid="2662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sr-Latn-CS" i="1" dirty="0" smtClean="0"/>
              <a:t>Наша свеска</a:t>
            </a:r>
            <a:endParaRPr lang="en-US" dirty="0"/>
          </a:p>
        </p:txBody>
      </p:sp>
      <p:sp>
        <p:nvSpPr>
          <p:cNvPr id="3" name="Content Placeholder 2"/>
          <p:cNvSpPr>
            <a:spLocks noGrp="1"/>
          </p:cNvSpPr>
          <p:nvPr>
            <p:ph idx="1"/>
          </p:nvPr>
        </p:nvSpPr>
        <p:spPr/>
        <p:txBody>
          <a:bodyPr>
            <a:normAutofit fontScale="77500" lnSpcReduction="20000"/>
          </a:bodyPr>
          <a:lstStyle/>
          <a:p>
            <a:pPr eaLnBrk="1" fontAlgn="auto" hangingPunct="1">
              <a:spcAft>
                <a:spcPts val="0"/>
              </a:spcAft>
              <a:buFont typeface="Wingdings 2"/>
              <a:buChar char=""/>
              <a:defRPr/>
            </a:pPr>
            <a:r>
              <a:rPr lang="sr-Latn-CS" dirty="0" smtClean="0"/>
              <a:t>Рубрика </a:t>
            </a:r>
            <a:r>
              <a:rPr lang="sr-Latn-CS" i="1" dirty="0" smtClean="0"/>
              <a:t>Навике које треба мењати</a:t>
            </a:r>
            <a:r>
              <a:rPr lang="sr-Latn-CS" dirty="0" smtClean="0"/>
              <a:t> може да послужи за евиденцију непоштовања правила од стране ученика. </a:t>
            </a:r>
          </a:p>
          <a:p>
            <a:pPr eaLnBrk="1" fontAlgn="auto" hangingPunct="1">
              <a:spcAft>
                <a:spcPts val="0"/>
              </a:spcAft>
              <a:buFont typeface="Wingdings 2"/>
              <a:buChar char=""/>
              <a:defRPr/>
            </a:pPr>
            <a:r>
              <a:rPr lang="sr-Latn-CS" dirty="0" smtClean="0"/>
              <a:t>У ту сврху може се оформити и посебан документ али се мора бринути о томе да то не постане „црна књига“. </a:t>
            </a:r>
          </a:p>
          <a:p>
            <a:pPr eaLnBrk="1" fontAlgn="auto" hangingPunct="1">
              <a:spcAft>
                <a:spcPts val="0"/>
              </a:spcAft>
              <a:buFont typeface="Wingdings 2"/>
              <a:buChar char=""/>
              <a:defRPr/>
            </a:pPr>
            <a:r>
              <a:rPr lang="sr-Latn-CS" dirty="0" smtClean="0"/>
              <a:t>Само евидентирање непоштовања правила је веома осетљива тема са васпитног аспекта. </a:t>
            </a:r>
          </a:p>
          <a:p>
            <a:pPr eaLnBrk="1" fontAlgn="auto" hangingPunct="1">
              <a:spcAft>
                <a:spcPts val="0"/>
              </a:spcAft>
              <a:buFont typeface="Wingdings 2"/>
              <a:buChar char=""/>
              <a:defRPr/>
            </a:pPr>
            <a:r>
              <a:rPr lang="sr-Latn-CS" dirty="0" smtClean="0"/>
              <a:t>Да био се избегли нежељени ефекти и сам процес и поступак евидентирања се са ученицима мора испланирати и договорити. Тема разговора и договора треба да буду </a:t>
            </a:r>
            <a:r>
              <a:rPr lang="sr-Latn-CS" b="1" dirty="0" smtClean="0"/>
              <a:t>разлози</a:t>
            </a:r>
            <a:r>
              <a:rPr lang="sr-Latn-CS" dirty="0" smtClean="0"/>
              <a:t> због којих се евидентирање уводи.</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ox(i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ox(i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ox(i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sr-Latn-CS" dirty="0" smtClean="0"/>
              <a:t>дисциплиновање</a:t>
            </a:r>
            <a:endParaRPr lang="en-US" dirty="0"/>
          </a:p>
        </p:txBody>
      </p:sp>
      <p:sp>
        <p:nvSpPr>
          <p:cNvPr id="28675" name="Content Placeholder 2"/>
          <p:cNvSpPr>
            <a:spLocks noGrp="1"/>
          </p:cNvSpPr>
          <p:nvPr>
            <p:ph idx="1"/>
          </p:nvPr>
        </p:nvSpPr>
        <p:spPr/>
        <p:txBody>
          <a:bodyPr>
            <a:normAutofit lnSpcReduction="10000"/>
          </a:bodyPr>
          <a:lstStyle/>
          <a:p>
            <a:pPr eaLnBrk="1" hangingPunct="1"/>
            <a:r>
              <a:rPr lang="sr-Latn-CS" sz="2800" dirty="0" smtClean="0"/>
              <a:t>Непоштовање правила може да се санкционише:</a:t>
            </a:r>
          </a:p>
          <a:p>
            <a:pPr lvl="1" eaLnBrk="1" hangingPunct="1"/>
            <a:r>
              <a:rPr lang="sr-Latn-CS" sz="2400" dirty="0" smtClean="0"/>
              <a:t>у зависности од узраста ученику се може дати задатак да нека, или сва, правила са паноа препише, научи напамет, напише „лепим писањем“, илуструје, пронађе причу или текст одговарајуће садржине, напише састав на задату тему (у вези са прекршеним правилом) и слично </a:t>
            </a:r>
          </a:p>
          <a:p>
            <a:pPr lvl="1" eaLnBrk="1" hangingPunct="1"/>
            <a:r>
              <a:rPr lang="sr-Latn-CS" sz="2400" dirty="0" smtClean="0"/>
              <a:t>циљ ове мере је да се ученик позабави оним што је проблем у његовом понашању и да развија узрочно-последичну свест и преузима одговорност за последице</a:t>
            </a:r>
            <a:endParaRPr lang="en-US"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8675">
                                            <p:txEl>
                                              <p:pRg st="2" end="2"/>
                                            </p:txEl>
                                          </p:spTgt>
                                        </p:tgtEl>
                                        <p:attrNameLst>
                                          <p:attrName>style.visibility</p:attrName>
                                        </p:attrNameLst>
                                      </p:cBhvr>
                                      <p:to>
                                        <p:strVal val="visible"/>
                                      </p:to>
                                    </p:set>
                                    <p:animEffect transition="in" filter="box(in)">
                                      <p:cBhvr>
                                        <p:cTn id="7" dur="500"/>
                                        <p:tgtEl>
                                          <p:spTgt spid="2867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sr-Latn-CS" i="1" dirty="0" smtClean="0"/>
              <a:t>Наша свеска</a:t>
            </a:r>
            <a:endParaRPr lang="en-US" dirty="0"/>
          </a:p>
        </p:txBody>
      </p:sp>
      <p:sp>
        <p:nvSpPr>
          <p:cNvPr id="29699" name="Content Placeholder 2"/>
          <p:cNvSpPr>
            <a:spLocks noGrp="1"/>
          </p:cNvSpPr>
          <p:nvPr>
            <p:ph idx="1"/>
          </p:nvPr>
        </p:nvSpPr>
        <p:spPr/>
        <p:txBody>
          <a:bodyPr/>
          <a:lstStyle/>
          <a:p>
            <a:pPr eaLnBrk="1" hangingPunct="1"/>
            <a:r>
              <a:rPr lang="sr-Latn-CS" dirty="0" smtClean="0"/>
              <a:t>Ученицима указати да се: </a:t>
            </a:r>
          </a:p>
          <a:p>
            <a:pPr lvl="1" eaLnBrk="1" hangingPunct="1"/>
            <a:r>
              <a:rPr lang="sr-Latn-CS" dirty="0" smtClean="0"/>
              <a:t>евидентирање не врши ради лакшег кажњавања већ да сагледамо тешкоће у раду и да их отклонимо, </a:t>
            </a:r>
          </a:p>
          <a:p>
            <a:pPr lvl="1" eaLnBrk="1" hangingPunct="1"/>
            <a:r>
              <a:rPr lang="sr-Latn-CS" dirty="0" smtClean="0"/>
              <a:t>то је начин на који можемо уочити коме је каква помоћ потребна и начин за међусобну сарадњу, а не кажњавање</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9699">
                                            <p:txEl>
                                              <p:pRg st="2" end="2"/>
                                            </p:txEl>
                                          </p:spTgt>
                                        </p:tgtEl>
                                        <p:attrNameLst>
                                          <p:attrName>style.visibility</p:attrName>
                                        </p:attrNameLst>
                                      </p:cBhvr>
                                      <p:to>
                                        <p:strVal val="visible"/>
                                      </p:to>
                                    </p:set>
                                    <p:animEffect transition="in" filter="box(in)">
                                      <p:cBhvr>
                                        <p:cTn id="7" dur="500"/>
                                        <p:tgtEl>
                                          <p:spTgt spid="2969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dirty="0" smtClean="0"/>
              <a:t>Радионица: Наши договори</a:t>
            </a:r>
            <a:endParaRPr lang="en-US" dirty="0"/>
          </a:p>
        </p:txBody>
      </p:sp>
      <p:sp>
        <p:nvSpPr>
          <p:cNvPr id="3" name="Content Placeholder 2"/>
          <p:cNvSpPr>
            <a:spLocks noGrp="1"/>
          </p:cNvSpPr>
          <p:nvPr>
            <p:ph idx="1"/>
          </p:nvPr>
        </p:nvSpPr>
        <p:spPr/>
        <p:txBody>
          <a:bodyPr/>
          <a:lstStyle/>
          <a:p>
            <a:r>
              <a:rPr lang="x-none" dirty="0" smtClean="0"/>
              <a:t>“Договор кућу гради”</a:t>
            </a:r>
          </a:p>
          <a:p>
            <a:endParaRPr lang="en-US" dirty="0"/>
          </a:p>
        </p:txBody>
      </p:sp>
      <p:pic>
        <p:nvPicPr>
          <p:cNvPr id="1027" name="Picture 3" descr="D:\slike\Album m\bukvar.png"/>
          <p:cNvPicPr>
            <a:picLocks noChangeAspect="1" noChangeArrowheads="1"/>
          </p:cNvPicPr>
          <p:nvPr/>
        </p:nvPicPr>
        <p:blipFill>
          <a:blip r:embed="rId2"/>
          <a:srcRect/>
          <a:stretch>
            <a:fillRect/>
          </a:stretch>
        </p:blipFill>
        <p:spPr bwMode="auto">
          <a:xfrm>
            <a:off x="5105400" y="1981200"/>
            <a:ext cx="4191000" cy="5072063"/>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dirty="0" smtClean="0"/>
              <a:t>Идеја самодисциплине</a:t>
            </a:r>
            <a:endParaRPr lang="en-US" dirty="0"/>
          </a:p>
        </p:txBody>
      </p:sp>
      <p:sp>
        <p:nvSpPr>
          <p:cNvPr id="3" name="Content Placeholder 2"/>
          <p:cNvSpPr>
            <a:spLocks noGrp="1"/>
          </p:cNvSpPr>
          <p:nvPr>
            <p:ph idx="1"/>
          </p:nvPr>
        </p:nvSpPr>
        <p:spPr/>
        <p:txBody>
          <a:bodyPr/>
          <a:lstStyle/>
          <a:p>
            <a:r>
              <a:rPr lang="x-none" dirty="0" smtClean="0"/>
              <a:t>Самодисцциплина је могућа</a:t>
            </a:r>
          </a:p>
          <a:p>
            <a:r>
              <a:rPr lang="x-none" dirty="0" smtClean="0"/>
              <a:t>Хуманистички поглед на свет</a:t>
            </a:r>
          </a:p>
          <a:p>
            <a:r>
              <a:rPr lang="x-none" dirty="0" smtClean="0"/>
              <a:t>Нова васпитна писменост</a:t>
            </a:r>
          </a:p>
          <a:p>
            <a:r>
              <a:rPr lang="x-none" dirty="0" smtClean="0"/>
              <a:t>Основни принцип: Деоба обавеза, одговорности и последица</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3">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p:cTn id="14"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p:cTn id="21"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sr-Latn-CS" dirty="0" smtClean="0"/>
              <a:t>Дисциплиновање</a:t>
            </a:r>
            <a:endParaRPr lang="en-US" dirty="0"/>
          </a:p>
        </p:txBody>
      </p:sp>
      <p:sp>
        <p:nvSpPr>
          <p:cNvPr id="30723" name="Content Placeholder 2"/>
          <p:cNvSpPr>
            <a:spLocks noGrp="1"/>
          </p:cNvSpPr>
          <p:nvPr>
            <p:ph idx="1"/>
          </p:nvPr>
        </p:nvSpPr>
        <p:spPr/>
        <p:txBody>
          <a:bodyPr>
            <a:normAutofit fontScale="92500" lnSpcReduction="10000"/>
          </a:bodyPr>
          <a:lstStyle/>
          <a:p>
            <a:pPr eaLnBrk="1" hangingPunct="1"/>
            <a:r>
              <a:rPr lang="sr-Latn-CS" dirty="0" smtClean="0"/>
              <a:t>Важно је да ученик не доживљава меру као казну, већ као нужну подршку. </a:t>
            </a:r>
          </a:p>
          <a:p>
            <a:pPr eaLnBrk="1" hangingPunct="1"/>
            <a:r>
              <a:rPr lang="x-none" dirty="0" smtClean="0"/>
              <a:t>О</a:t>
            </a:r>
            <a:r>
              <a:rPr lang="sr-Latn-CS" dirty="0" smtClean="0"/>
              <a:t>ставити могућност да се учињено поправи. </a:t>
            </a:r>
          </a:p>
          <a:p>
            <a:pPr eaLnBrk="1" hangingPunct="1"/>
            <a:r>
              <a:rPr lang="sr-Latn-CS" dirty="0" smtClean="0"/>
              <a:t>Сврха ове „методологије“ је превентивно деловање и подршка, а не „кажњавање“</a:t>
            </a:r>
          </a:p>
          <a:p>
            <a:pPr eaLnBrk="1" hangingPunct="1"/>
            <a:r>
              <a:rPr lang="sr-Latn-CS" dirty="0" smtClean="0"/>
              <a:t>Сви ученици уче на грешкама које су се појавиле, а не само они који су их починили </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0723">
                                            <p:txEl>
                                              <p:pRg st="1" end="1"/>
                                            </p:txEl>
                                          </p:spTgt>
                                        </p:tgtEl>
                                        <p:attrNameLst>
                                          <p:attrName>style.visibility</p:attrName>
                                        </p:attrNameLst>
                                      </p:cBhvr>
                                      <p:to>
                                        <p:strVal val="visible"/>
                                      </p:to>
                                    </p:set>
                                    <p:animEffect transition="in" filter="box(in)">
                                      <p:cBhvr>
                                        <p:cTn id="7" dur="500"/>
                                        <p:tgtEl>
                                          <p:spTgt spid="307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0723">
                                            <p:txEl>
                                              <p:pRg st="2" end="2"/>
                                            </p:txEl>
                                          </p:spTgt>
                                        </p:tgtEl>
                                        <p:attrNameLst>
                                          <p:attrName>style.visibility</p:attrName>
                                        </p:attrNameLst>
                                      </p:cBhvr>
                                      <p:to>
                                        <p:strVal val="visible"/>
                                      </p:to>
                                    </p:set>
                                    <p:animEffect transition="in" filter="box(in)">
                                      <p:cBhvr>
                                        <p:cTn id="12" dur="500"/>
                                        <p:tgtEl>
                                          <p:spTgt spid="3072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0723">
                                            <p:txEl>
                                              <p:pRg st="3" end="3"/>
                                            </p:txEl>
                                          </p:spTgt>
                                        </p:tgtEl>
                                        <p:attrNameLst>
                                          <p:attrName>style.visibility</p:attrName>
                                        </p:attrNameLst>
                                      </p:cBhvr>
                                      <p:to>
                                        <p:strVal val="visible"/>
                                      </p:to>
                                    </p:set>
                                    <p:animEffect transition="in" filter="box(in)">
                                      <p:cBhvr>
                                        <p:cTn id="17" dur="500"/>
                                        <p:tgtEl>
                                          <p:spTgt spid="307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sr-Latn-CS" dirty="0" smtClean="0"/>
              <a:t>дисциплиновање</a:t>
            </a:r>
            <a:endParaRPr lang="en-US" dirty="0"/>
          </a:p>
        </p:txBody>
      </p:sp>
      <p:sp>
        <p:nvSpPr>
          <p:cNvPr id="31747" name="Content Placeholder 2"/>
          <p:cNvSpPr>
            <a:spLocks noGrp="1"/>
          </p:cNvSpPr>
          <p:nvPr>
            <p:ph idx="1"/>
          </p:nvPr>
        </p:nvSpPr>
        <p:spPr/>
        <p:txBody>
          <a:bodyPr>
            <a:normAutofit fontScale="92500" lnSpcReduction="20000"/>
          </a:bodyPr>
          <a:lstStyle/>
          <a:p>
            <a:pPr eaLnBrk="1" hangingPunct="1"/>
            <a:r>
              <a:rPr lang="sr-Latn-CS" dirty="0" smtClean="0">
                <a:latin typeface="Arial" pitchFamily="34" charset="0"/>
                <a:cs typeface="Arial" pitchFamily="34" charset="0"/>
              </a:rPr>
              <a:t>Механизам исправљања прпуста је од суштинске важности у процесу стицања </a:t>
            </a:r>
            <a:r>
              <a:rPr lang="sr-Latn-CS" b="1" dirty="0" smtClean="0">
                <a:latin typeface="Arial" pitchFamily="34" charset="0"/>
                <a:cs typeface="Arial" pitchFamily="34" charset="0"/>
              </a:rPr>
              <a:t>соци</a:t>
            </a:r>
            <a:r>
              <a:rPr lang="x-none" b="1" dirty="0" smtClean="0">
                <a:latin typeface="Arial" pitchFamily="34" charset="0"/>
                <a:cs typeface="Arial" pitchFamily="34" charset="0"/>
              </a:rPr>
              <a:t>јалне</a:t>
            </a:r>
            <a:r>
              <a:rPr lang="sr-Latn-CS" b="1" dirty="0" smtClean="0">
                <a:latin typeface="Arial" pitchFamily="34" charset="0"/>
                <a:cs typeface="Arial" pitchFamily="34" charset="0"/>
              </a:rPr>
              <a:t> и васпитне одговорности</a:t>
            </a:r>
            <a:r>
              <a:rPr lang="sr-Latn-CS" dirty="0" smtClean="0">
                <a:latin typeface="Arial" pitchFamily="34" charset="0"/>
                <a:cs typeface="Arial" pitchFamily="34" charset="0"/>
              </a:rPr>
              <a:t> и формирања квалитетних социјалних навика. </a:t>
            </a:r>
          </a:p>
          <a:p>
            <a:pPr eaLnBrk="1" hangingPunct="1"/>
            <a:r>
              <a:rPr lang="sr-Latn-CS" dirty="0" smtClean="0">
                <a:solidFill>
                  <a:srgbClr val="C00000"/>
                </a:solidFill>
                <a:latin typeface="Arial" pitchFamily="34" charset="0"/>
                <a:cs typeface="Arial" pitchFamily="34" charset="0"/>
              </a:rPr>
              <a:t>Сврха </a:t>
            </a:r>
            <a:r>
              <a:rPr lang="sr-Latn-CS" i="1" dirty="0" smtClean="0">
                <a:solidFill>
                  <a:srgbClr val="C00000"/>
                </a:solidFill>
                <a:latin typeface="Arial" pitchFamily="34" charset="0"/>
                <a:cs typeface="Arial" pitchFamily="34" charset="0"/>
              </a:rPr>
              <a:t>Наше свеске</a:t>
            </a:r>
            <a:r>
              <a:rPr lang="sr-Latn-CS" dirty="0" smtClean="0">
                <a:solidFill>
                  <a:srgbClr val="C00000"/>
                </a:solidFill>
                <a:latin typeface="Arial" pitchFamily="34" charset="0"/>
                <a:cs typeface="Arial" pitchFamily="34" charset="0"/>
              </a:rPr>
              <a:t> и паноа са правилима и жељама није у завођењу страха</a:t>
            </a:r>
            <a:r>
              <a:rPr lang="sr-Latn-CS" b="1" dirty="0" smtClean="0">
                <a:solidFill>
                  <a:srgbClr val="C00000"/>
                </a:solidFill>
                <a:latin typeface="Arial" pitchFamily="34" charset="0"/>
                <a:cs typeface="Arial" pitchFamily="34" charset="0"/>
              </a:rPr>
              <a:t> </a:t>
            </a:r>
            <a:r>
              <a:rPr lang="sr-Latn-CS" dirty="0" smtClean="0">
                <a:solidFill>
                  <a:srgbClr val="C00000"/>
                </a:solidFill>
                <a:latin typeface="Arial" pitchFamily="34" charset="0"/>
                <a:cs typeface="Arial" pitchFamily="34" charset="0"/>
              </a:rPr>
              <a:t>него у</a:t>
            </a:r>
            <a:r>
              <a:rPr lang="sr-Latn-CS" b="1" dirty="0" smtClean="0">
                <a:solidFill>
                  <a:srgbClr val="C00000"/>
                </a:solidFill>
                <a:latin typeface="Arial" pitchFamily="34" charset="0"/>
                <a:cs typeface="Arial" pitchFamily="34" charset="0"/>
              </a:rPr>
              <a:t> завођењу реда: систематском увођењу културе понашања, увођењу здравог социјалног дијалога и самодисциплине. </a:t>
            </a:r>
            <a:endParaRPr lang="en-US" dirty="0" smtClean="0">
              <a:solidFill>
                <a:srgbClr val="C00000"/>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1747">
                                            <p:txEl>
                                              <p:pRg st="1" end="1"/>
                                            </p:txEl>
                                          </p:spTgt>
                                        </p:tgtEl>
                                        <p:attrNameLst>
                                          <p:attrName>style.visibility</p:attrName>
                                        </p:attrNameLst>
                                      </p:cBhvr>
                                      <p:to>
                                        <p:strVal val="visible"/>
                                      </p:to>
                                    </p:set>
                                    <p:animEffect transition="in" filter="box(in)">
                                      <p:cBhvr>
                                        <p:cTn id="7" dur="500"/>
                                        <p:tgtEl>
                                          <p:spTgt spid="3174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sr-Latn-CS" b="1" dirty="0" smtClean="0"/>
              <a:t>Самодисциплина није недостижна</a:t>
            </a:r>
            <a:endParaRPr lang="en-US" dirty="0"/>
          </a:p>
        </p:txBody>
      </p:sp>
      <p:sp>
        <p:nvSpPr>
          <p:cNvPr id="3" name="Content Placeholder 2"/>
          <p:cNvSpPr>
            <a:spLocks noGrp="1"/>
          </p:cNvSpPr>
          <p:nvPr>
            <p:ph idx="1"/>
          </p:nvPr>
        </p:nvSpPr>
        <p:spPr/>
        <p:txBody>
          <a:bodyPr>
            <a:normAutofit fontScale="77500" lnSpcReduction="20000"/>
          </a:bodyPr>
          <a:lstStyle/>
          <a:p>
            <a:pPr eaLnBrk="1" fontAlgn="auto" hangingPunct="1">
              <a:spcAft>
                <a:spcPts val="0"/>
              </a:spcAft>
              <a:buFont typeface="Wingdings 2"/>
              <a:buChar char=""/>
              <a:defRPr/>
            </a:pPr>
            <a:r>
              <a:rPr lang="sr-Latn-CS" dirty="0" smtClean="0">
                <a:latin typeface="Arial" pitchFamily="34" charset="0"/>
                <a:cs typeface="Arial" pitchFamily="34" charset="0"/>
              </a:rPr>
              <a:t>- она је далеко јер размишњања нису </a:t>
            </a:r>
            <a:r>
              <a:rPr lang="x-none" dirty="0" smtClean="0">
                <a:latin typeface="Arial" pitchFamily="34" charset="0"/>
                <a:cs typeface="Arial" pitchFamily="34" charset="0"/>
              </a:rPr>
              <a:t>довољно</a:t>
            </a:r>
            <a:r>
              <a:rPr lang="sr-Latn-CS" dirty="0" smtClean="0">
                <a:latin typeface="Arial" pitchFamily="34" charset="0"/>
                <a:cs typeface="Arial" pitchFamily="34" charset="0"/>
              </a:rPr>
              <a:t>усмерена према њој, једноставно, нисмо обучени да је призовемо.</a:t>
            </a:r>
            <a:endParaRPr lang="en-US" dirty="0" smtClean="0">
              <a:latin typeface="Arial" pitchFamily="34" charset="0"/>
              <a:cs typeface="Arial" pitchFamily="34" charset="0"/>
            </a:endParaRPr>
          </a:p>
          <a:p>
            <a:pPr eaLnBrk="1" fontAlgn="auto" hangingPunct="1">
              <a:spcAft>
                <a:spcPts val="0"/>
              </a:spcAft>
              <a:buFont typeface="Wingdings 2"/>
              <a:buChar char=""/>
              <a:defRPr/>
            </a:pPr>
            <a:r>
              <a:rPr lang="sr-Latn-CS" i="1" dirty="0" smtClean="0">
                <a:latin typeface="Arial" pitchFamily="34" charset="0"/>
                <a:cs typeface="Arial" pitchFamily="34" charset="0"/>
              </a:rPr>
              <a:t>Наша свеска </a:t>
            </a:r>
            <a:r>
              <a:rPr lang="sr-Latn-CS" dirty="0" smtClean="0">
                <a:latin typeface="Arial" pitchFamily="34" charset="0"/>
                <a:cs typeface="Arial" pitchFamily="34" charset="0"/>
              </a:rPr>
              <a:t>и панои могу да буду полазни ниво васпитне, социолошке и емотивне писмености</a:t>
            </a:r>
            <a:endParaRPr lang="en-US" dirty="0" smtClean="0">
              <a:latin typeface="Arial" pitchFamily="34" charset="0"/>
              <a:cs typeface="Arial" pitchFamily="34" charset="0"/>
            </a:endParaRPr>
          </a:p>
          <a:p>
            <a:pPr eaLnBrk="1" fontAlgn="auto" hangingPunct="1">
              <a:spcAft>
                <a:spcPts val="0"/>
              </a:spcAft>
              <a:buFont typeface="Wingdings 2"/>
              <a:buChar char=""/>
              <a:defRPr/>
            </a:pPr>
            <a:r>
              <a:rPr lang="sr-Latn-CS" dirty="0" smtClean="0">
                <a:latin typeface="Arial" pitchFamily="34" charset="0"/>
                <a:cs typeface="Arial" pitchFamily="34" charset="0"/>
              </a:rPr>
              <a:t>Учешће ученика у свакој од активности је од пресудног значаја за успех у настојањима.</a:t>
            </a:r>
            <a:endParaRPr lang="en-US" dirty="0" smtClean="0">
              <a:latin typeface="Arial" pitchFamily="34" charset="0"/>
              <a:cs typeface="Arial" pitchFamily="34" charset="0"/>
            </a:endParaRPr>
          </a:p>
          <a:p>
            <a:pPr eaLnBrk="1" fontAlgn="auto" hangingPunct="1">
              <a:spcAft>
                <a:spcPts val="0"/>
              </a:spcAft>
              <a:buFont typeface="Wingdings 2"/>
              <a:buChar char=""/>
              <a:defRPr/>
            </a:pPr>
            <a:r>
              <a:rPr lang="sr-Latn-CS" dirty="0" smtClean="0">
                <a:latin typeface="Arial" pitchFamily="34" charset="0"/>
                <a:cs typeface="Arial" pitchFamily="34" charset="0"/>
              </a:rPr>
              <a:t>Осећање припадности колективу и осећање одговорности појединца су основа мотивације</a:t>
            </a:r>
            <a:endParaRPr lang="en-US" dirty="0" smtClean="0">
              <a:latin typeface="Arial" pitchFamily="34" charset="0"/>
              <a:cs typeface="Arial" pitchFamily="34" charset="0"/>
            </a:endParaRPr>
          </a:p>
          <a:p>
            <a:pPr eaLnBrk="1" fontAlgn="auto" hangingPunct="1">
              <a:spcAft>
                <a:spcPts val="0"/>
              </a:spcAft>
              <a:buFont typeface="Wingdings 2"/>
              <a:buChar char=""/>
              <a:defRPr/>
            </a:pPr>
            <a:r>
              <a:rPr lang="sr-Latn-CS" dirty="0" smtClean="0">
                <a:latin typeface="Arial" pitchFamily="34" charset="0"/>
                <a:cs typeface="Arial" pitchFamily="34" charset="0"/>
              </a:rPr>
              <a:t> </a:t>
            </a:r>
            <a:r>
              <a:rPr lang="sr-Latn-CS" b="1" dirty="0" smtClean="0">
                <a:solidFill>
                  <a:srgbClr val="C00000"/>
                </a:solidFill>
                <a:latin typeface="Arial" pitchFamily="34" charset="0"/>
                <a:cs typeface="Arial" pitchFamily="34" charset="0"/>
              </a:rPr>
              <a:t>Деци је блиско само оно што сматрају својим</a:t>
            </a:r>
            <a:endParaRPr lang="en-US" dirty="0" smtClean="0">
              <a:solidFill>
                <a:srgbClr val="C00000"/>
              </a:solidFill>
              <a:latin typeface="Arial" pitchFamily="34" charset="0"/>
              <a:cs typeface="Arial" pitchFamily="34" charset="0"/>
            </a:endParaRPr>
          </a:p>
          <a:p>
            <a:pPr eaLnBrk="1" fontAlgn="auto" hangingPunct="1">
              <a:spcAft>
                <a:spcPts val="0"/>
              </a:spcAft>
              <a:buFont typeface="Wingdings 2"/>
              <a:buChar char=""/>
              <a:defRP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ox(i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ox(i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ox(in)">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ox(in)">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dirty="0" smtClean="0"/>
              <a:t>Дисциплиновање ученика</a:t>
            </a:r>
            <a:endParaRPr lang="en-US" dirty="0"/>
          </a:p>
        </p:txBody>
      </p:sp>
      <p:sp>
        <p:nvSpPr>
          <p:cNvPr id="3" name="Content Placeholder 2"/>
          <p:cNvSpPr>
            <a:spLocks noGrp="1"/>
          </p:cNvSpPr>
          <p:nvPr>
            <p:ph idx="1"/>
          </p:nvPr>
        </p:nvSpPr>
        <p:spPr/>
        <p:txBody>
          <a:bodyPr/>
          <a:lstStyle/>
          <a:p>
            <a:r>
              <a:rPr lang="x-none" dirty="0" smtClean="0"/>
              <a:t>Класичан приступ</a:t>
            </a:r>
          </a:p>
          <a:p>
            <a:pPr lvl="1"/>
            <a:r>
              <a:rPr lang="x-none" dirty="0" smtClean="0"/>
              <a:t>Ауторитарна дисциплина </a:t>
            </a:r>
          </a:p>
          <a:p>
            <a:r>
              <a:rPr lang="x-none" dirty="0" smtClean="0"/>
              <a:t>Хуманистички приступ</a:t>
            </a:r>
          </a:p>
          <a:p>
            <a:pPr lvl="1"/>
            <a:r>
              <a:rPr lang="x-none" dirty="0" smtClean="0"/>
              <a:t>Увођење дисциплине кроз заједничку активност</a:t>
            </a:r>
          </a:p>
          <a:p>
            <a:pPr lvl="1"/>
            <a:r>
              <a:rPr lang="x-none" dirty="0" smtClean="0"/>
              <a:t>Физичко и емотивно ангажовање</a:t>
            </a:r>
          </a:p>
          <a:p>
            <a:pPr lvl="1"/>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p:cTn id="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9" dur="500"/>
                                        <p:tgtEl>
                                          <p:spTgt spid="3">
                                            <p:txEl>
                                              <p:pRg st="2" end="2"/>
                                            </p:txEl>
                                          </p:spTgt>
                                        </p:tgtEl>
                                      </p:cBhvr>
                                    </p:animEffect>
                                  </p:childTnLst>
                                </p:cTn>
                              </p:par>
                              <p:par>
                                <p:cTn id="10" presetID="53"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 calcmode="lin" valueType="num">
                                      <p:cBhvr>
                                        <p:cTn id="12"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14" dur="500"/>
                                        <p:tgtEl>
                                          <p:spTgt spid="3">
                                            <p:txEl>
                                              <p:pRg st="3" end="3"/>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p:cTn id="19"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dirty="0" smtClean="0"/>
              <a:t>Активност: Одмор</a:t>
            </a:r>
            <a:endParaRPr lang="en-US" dirty="0"/>
          </a:p>
        </p:txBody>
      </p:sp>
      <p:sp>
        <p:nvSpPr>
          <p:cNvPr id="3" name="Content Placeholder 2"/>
          <p:cNvSpPr>
            <a:spLocks noGrp="1"/>
          </p:cNvSpPr>
          <p:nvPr>
            <p:ph idx="1"/>
          </p:nvPr>
        </p:nvSpPr>
        <p:spPr/>
        <p:txBody>
          <a:bodyPr>
            <a:normAutofit lnSpcReduction="10000"/>
          </a:bodyPr>
          <a:lstStyle/>
          <a:p>
            <a:pPr>
              <a:defRPr/>
            </a:pPr>
            <a:r>
              <a:rPr lang="x-none" dirty="0" smtClean="0"/>
              <a:t>Доле, горе, један, два,</a:t>
            </a:r>
          </a:p>
          <a:p>
            <a:pPr>
              <a:defRPr/>
            </a:pPr>
            <a:r>
              <a:rPr lang="x-none" dirty="0" smtClean="0"/>
              <a:t>Играмо се сложно сви</a:t>
            </a:r>
          </a:p>
          <a:p>
            <a:pPr>
              <a:defRPr/>
            </a:pPr>
            <a:r>
              <a:rPr lang="x-none" dirty="0" smtClean="0"/>
              <a:t>Учили смо доста сада</a:t>
            </a:r>
          </a:p>
          <a:p>
            <a:pPr>
              <a:defRPr/>
            </a:pPr>
            <a:r>
              <a:rPr lang="x-none" dirty="0" smtClean="0"/>
              <a:t>Па смо се уморили</a:t>
            </a:r>
          </a:p>
          <a:p>
            <a:pPr>
              <a:defRPr/>
            </a:pPr>
            <a:endParaRPr lang="x-none" dirty="0" smtClean="0"/>
          </a:p>
          <a:p>
            <a:pPr>
              <a:defRPr/>
            </a:pPr>
            <a:r>
              <a:rPr lang="x-none" dirty="0" smtClean="0"/>
              <a:t>Доле , горе, један, два,</a:t>
            </a:r>
          </a:p>
          <a:p>
            <a:pPr>
              <a:defRPr/>
            </a:pPr>
            <a:r>
              <a:rPr lang="x-none" dirty="0" smtClean="0"/>
              <a:t>Ми смо група весела</a:t>
            </a:r>
          </a:p>
          <a:p>
            <a:pPr>
              <a:defRPr/>
            </a:pPr>
            <a:r>
              <a:rPr lang="x-none" dirty="0" smtClean="0"/>
              <a:t>Напред, назад, на места сви,</a:t>
            </a:r>
          </a:p>
          <a:p>
            <a:pPr>
              <a:defRPr/>
            </a:pPr>
            <a:r>
              <a:rPr lang="x-none" dirty="0" smtClean="0"/>
              <a:t>Већ смо се одморили</a:t>
            </a:r>
            <a:endParaRPr lang="en-US" dirty="0" smtClean="0"/>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dirty="0" smtClean="0"/>
              <a:t>Активност: Руке</a:t>
            </a:r>
            <a:endParaRPr lang="en-US" dirty="0"/>
          </a:p>
        </p:txBody>
      </p:sp>
      <p:sp>
        <p:nvSpPr>
          <p:cNvPr id="3" name="Content Placeholder 2"/>
          <p:cNvSpPr>
            <a:spLocks noGrp="1"/>
          </p:cNvSpPr>
          <p:nvPr>
            <p:ph idx="1"/>
          </p:nvPr>
        </p:nvSpPr>
        <p:spPr/>
        <p:txBody>
          <a:bodyPr>
            <a:normAutofit lnSpcReduction="10000"/>
          </a:bodyPr>
          <a:lstStyle/>
          <a:p>
            <a:r>
              <a:rPr lang="sr-Cyrl-CS" dirty="0" smtClean="0"/>
              <a:t>Лева – десна – вежбам ја, </a:t>
            </a:r>
            <a:endParaRPr lang="en-US" dirty="0" smtClean="0"/>
          </a:p>
          <a:p>
            <a:r>
              <a:rPr lang="sr-Cyrl-CS" dirty="0" smtClean="0"/>
              <a:t>Две су руке, то се зна,</a:t>
            </a:r>
            <a:endParaRPr lang="en-US" dirty="0" smtClean="0"/>
          </a:p>
          <a:p>
            <a:r>
              <a:rPr lang="sr-Cyrl-CS" dirty="0" smtClean="0"/>
              <a:t>Горе – доле – лево – десно,</a:t>
            </a:r>
            <a:endParaRPr lang="en-US" dirty="0" smtClean="0"/>
          </a:p>
          <a:p>
            <a:r>
              <a:rPr lang="sr-Cyrl-CS" dirty="0" smtClean="0"/>
              <a:t>Њима никад није тесно.</a:t>
            </a:r>
            <a:endParaRPr lang="en-US" dirty="0" smtClean="0"/>
          </a:p>
          <a:p>
            <a:r>
              <a:rPr lang="sr-Cyrl-CS" dirty="0" smtClean="0"/>
              <a:t> </a:t>
            </a:r>
            <a:endParaRPr lang="en-US" dirty="0" smtClean="0"/>
          </a:p>
          <a:p>
            <a:r>
              <a:rPr lang="sr-Cyrl-CS" dirty="0" smtClean="0"/>
              <a:t>Лево – десно – горе – доле,</a:t>
            </a:r>
            <a:endParaRPr lang="en-US" dirty="0" smtClean="0"/>
          </a:p>
          <a:p>
            <a:r>
              <a:rPr lang="sr-Cyrl-CS" dirty="0" smtClean="0"/>
              <a:t>Шта дечије руке воле?</a:t>
            </a:r>
            <a:endParaRPr lang="en-US" dirty="0" smtClean="0"/>
          </a:p>
          <a:p>
            <a:r>
              <a:rPr lang="sr-Cyrl-CS" dirty="0" smtClean="0"/>
              <a:t>Да играју и да пишу,</a:t>
            </a:r>
            <a:endParaRPr lang="en-US" dirty="0" smtClean="0"/>
          </a:p>
          <a:p>
            <a:r>
              <a:rPr lang="sr-Cyrl-CS" dirty="0" smtClean="0"/>
              <a:t>Да се грле, да се њишу.</a:t>
            </a:r>
            <a:endParaRPr lang="en-US" dirty="0" smtClean="0"/>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r>
              <a:rPr lang="sr-Cyrl-CS" dirty="0" smtClean="0"/>
              <a:t>Лева – десна, руке две,</a:t>
            </a:r>
            <a:endParaRPr lang="en-US" dirty="0" smtClean="0"/>
          </a:p>
          <a:p>
            <a:r>
              <a:rPr lang="sr-Cyrl-CS" dirty="0" smtClean="0"/>
              <a:t>Сложне су и марљиве,</a:t>
            </a:r>
            <a:endParaRPr lang="en-US" dirty="0" smtClean="0"/>
          </a:p>
          <a:p>
            <a:r>
              <a:rPr lang="sr-Cyrl-CS" dirty="0" smtClean="0"/>
              <a:t>Једна другу увек служе,</a:t>
            </a:r>
            <a:endParaRPr lang="en-US" dirty="0" smtClean="0"/>
          </a:p>
          <a:p>
            <a:r>
              <a:rPr lang="sr-Cyrl-CS" dirty="0" smtClean="0"/>
              <a:t>И увек се лепо друже.</a:t>
            </a:r>
            <a:endParaRPr lang="en-US" dirty="0" smtClean="0"/>
          </a:p>
          <a:p>
            <a:r>
              <a:rPr lang="sr-Cyrl-CS" dirty="0" smtClean="0"/>
              <a:t> </a:t>
            </a:r>
            <a:endParaRPr lang="en-US" dirty="0" smtClean="0"/>
          </a:p>
          <a:p>
            <a:r>
              <a:rPr lang="sr-Cyrl-CS" dirty="0" smtClean="0"/>
              <a:t>Лева – десна, знају сви,</a:t>
            </a:r>
            <a:endParaRPr lang="en-US" dirty="0" smtClean="0"/>
          </a:p>
          <a:p>
            <a:r>
              <a:rPr lang="sr-Cyrl-CS" dirty="0" smtClean="0"/>
              <a:t>Доста смо се играли,</a:t>
            </a:r>
            <a:endParaRPr lang="en-US" dirty="0" smtClean="0"/>
          </a:p>
          <a:p>
            <a:r>
              <a:rPr lang="sr-Cyrl-CS" dirty="0" smtClean="0"/>
              <a:t>Мало мира сад нам треба,</a:t>
            </a:r>
            <a:endParaRPr lang="en-US" dirty="0" smtClean="0"/>
          </a:p>
          <a:p>
            <a:r>
              <a:rPr lang="sr-Cyrl-CS" dirty="0" smtClean="0"/>
              <a:t>Ухо слуша, око гледа.</a:t>
            </a:r>
            <a:endParaRPr lang="en-US" dirty="0" smtClean="0"/>
          </a:p>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sr-Latn-CS" b="1" dirty="0" smtClean="0"/>
              <a:t>Дисциплиновање </a:t>
            </a:r>
            <a:r>
              <a:rPr lang="x-none" b="1" dirty="0" smtClean="0"/>
              <a:t>на дуже стазе</a:t>
            </a:r>
            <a:endParaRPr lang="en-US" dirty="0"/>
          </a:p>
        </p:txBody>
      </p:sp>
      <p:sp>
        <p:nvSpPr>
          <p:cNvPr id="11267" name="Content Placeholder 2"/>
          <p:cNvSpPr>
            <a:spLocks noGrp="1"/>
          </p:cNvSpPr>
          <p:nvPr>
            <p:ph idx="1"/>
          </p:nvPr>
        </p:nvSpPr>
        <p:spPr/>
        <p:txBody>
          <a:bodyPr/>
          <a:lstStyle/>
          <a:p>
            <a:pPr eaLnBrk="1" hangingPunct="1"/>
            <a:r>
              <a:rPr lang="sr-Latn-CS" dirty="0" smtClean="0"/>
              <a:t>Први принцип приступа је разговарање и </a:t>
            </a:r>
            <a:r>
              <a:rPr lang="sr-Latn-CS" b="1" dirty="0" smtClean="0"/>
              <a:t>договарање о свим битним питањима</a:t>
            </a:r>
            <a:endParaRPr lang="en-US" dirty="0" smtClean="0"/>
          </a:p>
          <a:p>
            <a:pPr lvl="1" eaLnBrk="1" hangingPunct="1"/>
            <a:r>
              <a:rPr lang="sr-Latn-CS" dirty="0" smtClean="0"/>
              <a:t>улога наставника</a:t>
            </a:r>
            <a:endParaRPr lang="en-US" dirty="0" smtClean="0"/>
          </a:p>
          <a:p>
            <a:pPr eaLnBrk="1" hangingPunct="1"/>
            <a:r>
              <a:rPr lang="sr-Latn-CS" dirty="0" smtClean="0"/>
              <a:t>разговор о сваком важнијем питању резултира </a:t>
            </a:r>
            <a:r>
              <a:rPr lang="x-none" dirty="0" smtClean="0"/>
              <a:t>договором</a:t>
            </a:r>
            <a:endParaRPr lang="en-US" dirty="0" smtClean="0"/>
          </a:p>
          <a:p>
            <a:pPr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 calcmode="lin" valueType="num">
                                      <p:cBhvr>
                                        <p:cTn id="7" dur="500" fill="hold"/>
                                        <p:tgtEl>
                                          <p:spTgt spid="1126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1267">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1267">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11267">
                                            <p:txEl>
                                              <p:pRg st="1" end="1"/>
                                            </p:txEl>
                                          </p:spTgt>
                                        </p:tgtEl>
                                        <p:attrNameLst>
                                          <p:attrName>style.visibility</p:attrName>
                                        </p:attrNameLst>
                                      </p:cBhvr>
                                      <p:to>
                                        <p:strVal val="visible"/>
                                      </p:to>
                                    </p:set>
                                    <p:anim calcmode="lin" valueType="num">
                                      <p:cBhvr>
                                        <p:cTn id="14" dur="500" fill="hold"/>
                                        <p:tgtEl>
                                          <p:spTgt spid="11267">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11267">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11267">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11267">
                                            <p:txEl>
                                              <p:pRg st="2" end="2"/>
                                            </p:txEl>
                                          </p:spTgt>
                                        </p:tgtEl>
                                        <p:attrNameLst>
                                          <p:attrName>style.visibility</p:attrName>
                                        </p:attrNameLst>
                                      </p:cBhvr>
                                      <p:to>
                                        <p:strVal val="visible"/>
                                      </p:to>
                                    </p:set>
                                    <p:anim calcmode="lin" valueType="num">
                                      <p:cBhvr>
                                        <p:cTn id="21" dur="500" fill="hold"/>
                                        <p:tgtEl>
                                          <p:spTgt spid="11267">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11267">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1126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dirty="0" smtClean="0"/>
              <a:t>Дисциплиновање</a:t>
            </a:r>
            <a:endParaRPr lang="en-US" dirty="0"/>
          </a:p>
        </p:txBody>
      </p:sp>
      <p:sp>
        <p:nvSpPr>
          <p:cNvPr id="3" name="Content Placeholder 2"/>
          <p:cNvSpPr>
            <a:spLocks noGrp="1"/>
          </p:cNvSpPr>
          <p:nvPr>
            <p:ph idx="1"/>
          </p:nvPr>
        </p:nvSpPr>
        <p:spPr/>
        <p:txBody>
          <a:bodyPr/>
          <a:lstStyle/>
          <a:p>
            <a:r>
              <a:rPr lang="en-US" dirty="0" err="1" smtClean="0">
                <a:latin typeface="Corbel" pitchFamily="34" charset="0"/>
              </a:rPr>
              <a:t>Питање</a:t>
            </a:r>
            <a:r>
              <a:rPr lang="en-US" dirty="0" smtClean="0">
                <a:latin typeface="Corbel" pitchFamily="34" charset="0"/>
              </a:rPr>
              <a:t>: </a:t>
            </a:r>
            <a:r>
              <a:rPr lang="en-US" dirty="0" err="1" smtClean="0">
                <a:latin typeface="Corbel" pitchFamily="34" charset="0"/>
              </a:rPr>
              <a:t>Шта</a:t>
            </a:r>
            <a:r>
              <a:rPr lang="en-US" dirty="0" smtClean="0">
                <a:latin typeface="Corbel" pitchFamily="34" charset="0"/>
              </a:rPr>
              <a:t> </a:t>
            </a:r>
            <a:r>
              <a:rPr lang="en-US" dirty="0" err="1" smtClean="0">
                <a:latin typeface="Corbel" pitchFamily="34" charset="0"/>
              </a:rPr>
              <a:t>то</a:t>
            </a:r>
            <a:r>
              <a:rPr lang="en-US" dirty="0" smtClean="0">
                <a:latin typeface="Corbel" pitchFamily="34" charset="0"/>
              </a:rPr>
              <a:t> </a:t>
            </a:r>
            <a:r>
              <a:rPr lang="en-US" dirty="0" err="1" smtClean="0">
                <a:latin typeface="Corbel" pitchFamily="34" charset="0"/>
              </a:rPr>
              <a:t>значи</a:t>
            </a:r>
            <a:r>
              <a:rPr lang="en-US" dirty="0" smtClean="0">
                <a:latin typeface="Corbel" pitchFamily="34" charset="0"/>
              </a:rPr>
              <a:t> </a:t>
            </a:r>
            <a:r>
              <a:rPr lang="en-US" dirty="0" err="1" smtClean="0">
                <a:latin typeface="Corbel" pitchFamily="34" charset="0"/>
              </a:rPr>
              <a:t>када</a:t>
            </a:r>
            <a:r>
              <a:rPr lang="en-US" dirty="0" smtClean="0">
                <a:latin typeface="Corbel" pitchFamily="34" charset="0"/>
              </a:rPr>
              <a:t> </a:t>
            </a:r>
            <a:r>
              <a:rPr lang="en-US" dirty="0" err="1" smtClean="0">
                <a:latin typeface="Corbel" pitchFamily="34" charset="0"/>
              </a:rPr>
              <a:t>кажемо</a:t>
            </a:r>
            <a:r>
              <a:rPr lang="en-US" dirty="0" smtClean="0">
                <a:latin typeface="Corbel" pitchFamily="34" charset="0"/>
              </a:rPr>
              <a:t> </a:t>
            </a:r>
            <a:r>
              <a:rPr lang="en-US" dirty="0" err="1" smtClean="0">
                <a:latin typeface="Corbel" pitchFamily="34" charset="0"/>
              </a:rPr>
              <a:t>да</a:t>
            </a:r>
            <a:r>
              <a:rPr lang="en-US" dirty="0" smtClean="0">
                <a:latin typeface="Corbel" pitchFamily="34" charset="0"/>
              </a:rPr>
              <a:t> </a:t>
            </a:r>
            <a:r>
              <a:rPr lang="en-US" dirty="0" err="1" smtClean="0">
                <a:latin typeface="Corbel" pitchFamily="34" charset="0"/>
              </a:rPr>
              <a:t>децу</a:t>
            </a:r>
            <a:r>
              <a:rPr lang="en-US" dirty="0" smtClean="0">
                <a:latin typeface="Corbel" pitchFamily="34" charset="0"/>
              </a:rPr>
              <a:t> </a:t>
            </a:r>
            <a:r>
              <a:rPr lang="en-US" dirty="0" err="1" smtClean="0">
                <a:latin typeface="Corbel" pitchFamily="34" charset="0"/>
              </a:rPr>
              <a:t>треба</a:t>
            </a:r>
            <a:r>
              <a:rPr lang="en-US" dirty="0" smtClean="0">
                <a:latin typeface="Corbel" pitchFamily="34" charset="0"/>
              </a:rPr>
              <a:t> </a:t>
            </a:r>
            <a:r>
              <a:rPr lang="en-US" dirty="0" err="1" smtClean="0">
                <a:latin typeface="Corbel" pitchFamily="34" charset="0"/>
              </a:rPr>
              <a:t>дисциплиновати</a:t>
            </a:r>
            <a:r>
              <a:rPr lang="en-US" dirty="0" smtClean="0">
                <a:latin typeface="Corbel" pitchFamily="34" charset="0"/>
              </a:rPr>
              <a:t>?</a:t>
            </a:r>
          </a:p>
          <a:p>
            <a:r>
              <a:rPr lang="en-US" dirty="0" err="1" smtClean="0">
                <a:latin typeface="Corbel" pitchFamily="34" charset="0"/>
              </a:rPr>
              <a:t>То</a:t>
            </a:r>
            <a:r>
              <a:rPr lang="en-US" dirty="0" smtClean="0">
                <a:latin typeface="Corbel" pitchFamily="34" charset="0"/>
              </a:rPr>
              <a:t> </a:t>
            </a:r>
            <a:r>
              <a:rPr lang="en-US" dirty="0" err="1" smtClean="0">
                <a:latin typeface="Corbel" pitchFamily="34" charset="0"/>
              </a:rPr>
              <a:t>значи</a:t>
            </a:r>
            <a:r>
              <a:rPr lang="en-US" dirty="0" smtClean="0">
                <a:latin typeface="Corbel" pitchFamily="34" charset="0"/>
              </a:rPr>
              <a:t> </a:t>
            </a:r>
            <a:r>
              <a:rPr lang="en-US" dirty="0" err="1" smtClean="0">
                <a:latin typeface="Corbel" pitchFamily="34" charset="0"/>
              </a:rPr>
              <a:t>створити</a:t>
            </a:r>
            <a:r>
              <a:rPr lang="en-US" dirty="0" smtClean="0">
                <a:latin typeface="Corbel" pitchFamily="34" charset="0"/>
              </a:rPr>
              <a:t> </a:t>
            </a:r>
            <a:r>
              <a:rPr lang="en-US" dirty="0" err="1" smtClean="0">
                <a:latin typeface="Corbel" pitchFamily="34" charset="0"/>
              </a:rPr>
              <a:t>услове</a:t>
            </a:r>
            <a:r>
              <a:rPr lang="en-US" dirty="0" smtClean="0">
                <a:latin typeface="Corbel" pitchFamily="34" charset="0"/>
              </a:rPr>
              <a:t> </a:t>
            </a:r>
            <a:r>
              <a:rPr lang="en-US" dirty="0" err="1" smtClean="0">
                <a:latin typeface="Corbel" pitchFamily="34" charset="0"/>
              </a:rPr>
              <a:t>за</a:t>
            </a:r>
            <a:r>
              <a:rPr lang="en-US" dirty="0" smtClean="0">
                <a:latin typeface="Corbel" pitchFamily="34" charset="0"/>
              </a:rPr>
              <a:t> </a:t>
            </a:r>
            <a:r>
              <a:rPr lang="en-US" dirty="0" err="1" smtClean="0">
                <a:latin typeface="Corbel" pitchFamily="34" charset="0"/>
              </a:rPr>
              <a:t>њихово</a:t>
            </a:r>
            <a:r>
              <a:rPr lang="en-US" dirty="0" smtClean="0">
                <a:latin typeface="Corbel" pitchFamily="34" charset="0"/>
              </a:rPr>
              <a:t> </a:t>
            </a:r>
            <a:r>
              <a:rPr lang="en-US" dirty="0" err="1" smtClean="0">
                <a:latin typeface="Corbel" pitchFamily="34" charset="0"/>
              </a:rPr>
              <a:t>што</a:t>
            </a:r>
            <a:r>
              <a:rPr lang="en-US" dirty="0" smtClean="0">
                <a:latin typeface="Corbel" pitchFamily="34" charset="0"/>
              </a:rPr>
              <a:t> </a:t>
            </a:r>
            <a:r>
              <a:rPr lang="en-US" dirty="0" err="1" smtClean="0">
                <a:latin typeface="Corbel" pitchFamily="34" charset="0"/>
              </a:rPr>
              <a:t>је</a:t>
            </a:r>
            <a:r>
              <a:rPr lang="en-US" dirty="0" smtClean="0">
                <a:latin typeface="Corbel" pitchFamily="34" charset="0"/>
              </a:rPr>
              <a:t> </a:t>
            </a:r>
            <a:r>
              <a:rPr lang="en-US" dirty="0" err="1" smtClean="0">
                <a:latin typeface="Corbel" pitchFamily="34" charset="0"/>
              </a:rPr>
              <a:t>могуће</a:t>
            </a:r>
            <a:r>
              <a:rPr lang="en-US" dirty="0" smtClean="0">
                <a:latin typeface="Corbel" pitchFamily="34" charset="0"/>
              </a:rPr>
              <a:t> </a:t>
            </a:r>
            <a:r>
              <a:rPr lang="en-US" dirty="0" err="1" smtClean="0">
                <a:latin typeface="Corbel" pitchFamily="34" charset="0"/>
              </a:rPr>
              <a:t>потпуније</a:t>
            </a:r>
            <a:r>
              <a:rPr lang="en-US" dirty="0" smtClean="0">
                <a:latin typeface="Corbel" pitchFamily="34" charset="0"/>
              </a:rPr>
              <a:t> “</a:t>
            </a:r>
            <a:r>
              <a:rPr lang="en-US" dirty="0" err="1" smtClean="0">
                <a:latin typeface="Corbel" pitchFamily="34" charset="0"/>
              </a:rPr>
              <a:t>присуство</a:t>
            </a:r>
            <a:r>
              <a:rPr lang="en-US" dirty="0" smtClean="0">
                <a:latin typeface="Corbel" pitchFamily="34" charset="0"/>
              </a:rPr>
              <a:t> у </a:t>
            </a:r>
            <a:r>
              <a:rPr lang="en-US" dirty="0" err="1" smtClean="0">
                <a:latin typeface="Corbel" pitchFamily="34" charset="0"/>
              </a:rPr>
              <a:t>садашњости</a:t>
            </a:r>
            <a:r>
              <a:rPr lang="en-US" dirty="0" smtClean="0">
                <a:latin typeface="Corbel" pitchFamily="34" charset="0"/>
              </a:rPr>
              <a:t>”</a:t>
            </a:r>
          </a:p>
          <a:p>
            <a:pPr lvl="1"/>
            <a:r>
              <a:rPr lang="en-US" dirty="0" err="1" smtClean="0">
                <a:latin typeface="Corbel" pitchFamily="34" charset="0"/>
              </a:rPr>
              <a:t>Свет</a:t>
            </a:r>
            <a:r>
              <a:rPr lang="en-US" dirty="0" smtClean="0">
                <a:latin typeface="Corbel" pitchFamily="34" charset="0"/>
              </a:rPr>
              <a:t> </a:t>
            </a:r>
            <a:r>
              <a:rPr lang="en-US" dirty="0" err="1" smtClean="0">
                <a:latin typeface="Corbel" pitchFamily="34" charset="0"/>
              </a:rPr>
              <a:t>маште</a:t>
            </a:r>
            <a:r>
              <a:rPr lang="en-US" dirty="0" smtClean="0">
                <a:latin typeface="Corbel" pitchFamily="34" charset="0"/>
              </a:rPr>
              <a:t> и </a:t>
            </a:r>
            <a:r>
              <a:rPr lang="en-US" dirty="0" err="1" smtClean="0">
                <a:latin typeface="Corbel" pitchFamily="34" charset="0"/>
              </a:rPr>
              <a:t>свет</a:t>
            </a:r>
            <a:r>
              <a:rPr lang="en-US" dirty="0" smtClean="0">
                <a:latin typeface="Corbel" pitchFamily="34" charset="0"/>
              </a:rPr>
              <a:t> </a:t>
            </a:r>
            <a:r>
              <a:rPr lang="en-US" dirty="0" err="1" smtClean="0">
                <a:latin typeface="Corbel" pitchFamily="34" charset="0"/>
              </a:rPr>
              <a:t>стварности</a:t>
            </a:r>
            <a:endParaRPr lang="en-US"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3">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p:cTn id="14"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562</TotalTime>
  <Words>1567</Words>
  <Application>Microsoft Office PowerPoint</Application>
  <PresentationFormat>On-screen Show (4:3)</PresentationFormat>
  <Paragraphs>182</Paragraphs>
  <Slides>32</Slides>
  <Notes>0</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Solstice</vt:lpstr>
      <vt:lpstr>  Договарањем до дисциплине </vt:lpstr>
      <vt:lpstr>Самодисциплина</vt:lpstr>
      <vt:lpstr>Идеја самодисциплине</vt:lpstr>
      <vt:lpstr>Дисциплиновање ученика</vt:lpstr>
      <vt:lpstr>Активност: Одмор</vt:lpstr>
      <vt:lpstr>Активност: Руке</vt:lpstr>
      <vt:lpstr>Slide 7</vt:lpstr>
      <vt:lpstr>Дисциплиновање на дуже стазе</vt:lpstr>
      <vt:lpstr>Дисциплиновање</vt:lpstr>
      <vt:lpstr>Договор о увођењу правила</vt:lpstr>
      <vt:lpstr>Радионица: Заједничке потребе – први час </vt:lpstr>
      <vt:lpstr>Пано Наши договори </vt:lpstr>
      <vt:lpstr>Пано Наши договори</vt:lpstr>
      <vt:lpstr>Радионица „Учење“ </vt:lpstr>
      <vt:lpstr>Радионица „Понашање“ </vt:lpstr>
      <vt:lpstr>Радионица „Другарство“ </vt:lpstr>
      <vt:lpstr>Радионица „Осећања“ </vt:lpstr>
      <vt:lpstr>Радионица „Васпитање“ </vt:lpstr>
      <vt:lpstr>Кутак за наставника </vt:lpstr>
      <vt:lpstr>Поштовање правила</vt:lpstr>
      <vt:lpstr>Пано: заједничке потребе</vt:lpstr>
      <vt:lpstr>Slide 22</vt:lpstr>
      <vt:lpstr>Пано Личне потребе и жеље </vt:lpstr>
      <vt:lpstr>Наша свеска </vt:lpstr>
      <vt:lpstr>Наша свеска</vt:lpstr>
      <vt:lpstr>Наша свеска</vt:lpstr>
      <vt:lpstr>дисциплиновање</vt:lpstr>
      <vt:lpstr>Наша свеска</vt:lpstr>
      <vt:lpstr>Радионица: Наши договори</vt:lpstr>
      <vt:lpstr>Дисциплиновање</vt:lpstr>
      <vt:lpstr>дисциплиновање</vt:lpstr>
      <vt:lpstr>Самодисциплина није недостижна</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Како препознати темпераменте деце и искористити их за унапређење односа</dc:title>
  <dc:creator>stepa</dc:creator>
  <cp:lastModifiedBy>Momcilo</cp:lastModifiedBy>
  <cp:revision>42</cp:revision>
  <dcterms:created xsi:type="dcterms:W3CDTF">2006-08-16T00:00:00Z</dcterms:created>
  <dcterms:modified xsi:type="dcterms:W3CDTF">2012-05-12T19:13:53Z</dcterms:modified>
</cp:coreProperties>
</file>