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27"/>
  </p:notesMasterIdLst>
  <p:sldIdLst>
    <p:sldId id="256" r:id="rId2"/>
    <p:sldId id="285" r:id="rId3"/>
    <p:sldId id="305" r:id="rId4"/>
    <p:sldId id="297" r:id="rId5"/>
    <p:sldId id="298" r:id="rId6"/>
    <p:sldId id="299" r:id="rId7"/>
    <p:sldId id="301" r:id="rId8"/>
    <p:sldId id="304" r:id="rId9"/>
    <p:sldId id="302" r:id="rId10"/>
    <p:sldId id="295" r:id="rId11"/>
    <p:sldId id="278" r:id="rId12"/>
    <p:sldId id="279" r:id="rId13"/>
    <p:sldId id="280" r:id="rId14"/>
    <p:sldId id="281" r:id="rId15"/>
    <p:sldId id="292" r:id="rId16"/>
    <p:sldId id="257" r:id="rId17"/>
    <p:sldId id="293" r:id="rId18"/>
    <p:sldId id="296" r:id="rId19"/>
    <p:sldId id="271" r:id="rId20"/>
    <p:sldId id="277" r:id="rId21"/>
    <p:sldId id="259" r:id="rId22"/>
    <p:sldId id="270" r:id="rId23"/>
    <p:sldId id="268" r:id="rId24"/>
    <p:sldId id="269" r:id="rId25"/>
    <p:sldId id="267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1234\Desktop\&#1090;&#1072;&#1073;&#1077;&#1083;&#1072;%20&#1089;&#1072;%20&#1075;&#1088;&#1072;&#1092;&#1080;&#1082;&#1086;&#1085;&#1080;&#1084;&#1072;%2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1234\Desktop\&#1090;&#1072;&#1073;&#1077;&#1083;&#1072;%20&#1089;&#1072;%20&#1075;&#1088;&#1072;&#1092;&#1080;&#1082;&#1086;&#1085;&#1080;&#1084;&#1072;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1966885389326351"/>
          <c:y val="6.5173884514435884E-2"/>
          <c:w val="0.84977559055118912"/>
          <c:h val="0.74703083989501362"/>
        </c:manualLayout>
      </c:layout>
      <c:barChart>
        <c:barDir val="col"/>
        <c:grouping val="clustered"/>
        <c:ser>
          <c:idx val="0"/>
          <c:order val="0"/>
          <c:tx>
            <c:v>Графикон 19 а</c:v>
          </c:tx>
          <c:dLbls>
            <c:txPr>
              <a:bodyPr/>
              <a:lstStyle/>
              <a:p>
                <a:pPr>
                  <a:defRPr lang="x-none"/>
                </a:pPr>
                <a:endParaRPr lang="en-US"/>
              </a:p>
            </c:txPr>
            <c:showVal val="1"/>
          </c:dLbls>
          <c:cat>
            <c:strRef>
              <c:f>Sheet1!$F$24:$I$24</c:f>
              <c:strCache>
                <c:ptCount val="4"/>
                <c:pt idx="0">
                  <c:v>а</c:v>
                </c:pt>
                <c:pt idx="1">
                  <c:v>б</c:v>
                </c:pt>
                <c:pt idx="2">
                  <c:v>в</c:v>
                </c:pt>
                <c:pt idx="3">
                  <c:v>г</c:v>
                </c:pt>
              </c:strCache>
            </c:strRef>
          </c:cat>
          <c:val>
            <c:numRef>
              <c:f>Sheet1!$H$21:$K$21</c:f>
              <c:numCache>
                <c:formatCode>0.00</c:formatCode>
                <c:ptCount val="4"/>
                <c:pt idx="0">
                  <c:v>5.7777777777777777</c:v>
                </c:pt>
                <c:pt idx="1">
                  <c:v>58.666666666666288</c:v>
                </c:pt>
                <c:pt idx="2">
                  <c:v>18.666666666666668</c:v>
                </c:pt>
                <c:pt idx="3">
                  <c:v>16.888888888888893</c:v>
                </c:pt>
              </c:numCache>
            </c:numRef>
          </c:val>
        </c:ser>
        <c:dLbls/>
        <c:axId val="38519168"/>
        <c:axId val="38520704"/>
      </c:barChart>
      <c:catAx>
        <c:axId val="38519168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lang="x-none"/>
            </a:pPr>
            <a:endParaRPr lang="en-US"/>
          </a:p>
        </c:txPr>
        <c:crossAx val="38520704"/>
        <c:crosses val="autoZero"/>
        <c:auto val="1"/>
        <c:lblAlgn val="ctr"/>
        <c:lblOffset val="100"/>
      </c:catAx>
      <c:valAx>
        <c:axId val="38520704"/>
        <c:scaling>
          <c:orientation val="minMax"/>
        </c:scaling>
        <c:axPos val="l"/>
        <c:majorGridlines/>
        <c:numFmt formatCode="0" sourceLinked="0"/>
        <c:tickLblPos val="nextTo"/>
        <c:txPr>
          <a:bodyPr/>
          <a:lstStyle/>
          <a:p>
            <a:pPr>
              <a:defRPr lang="x-none"/>
            </a:pPr>
            <a:endParaRPr lang="en-US"/>
          </a:p>
        </c:txPr>
        <c:crossAx val="38519168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1966885389326334"/>
          <c:y val="5.1400554097404488E-2"/>
          <c:w val="0.84977559055119434"/>
          <c:h val="0.68673009623797165"/>
        </c:manualLayout>
      </c:layout>
      <c:barChart>
        <c:barDir val="col"/>
        <c:grouping val="clustered"/>
        <c:ser>
          <c:idx val="0"/>
          <c:order val="0"/>
          <c:tx>
            <c:v>Графикон 5 а</c:v>
          </c:tx>
          <c:dLbls>
            <c:txPr>
              <a:bodyPr/>
              <a:lstStyle/>
              <a:p>
                <a:pPr>
                  <a:defRPr lang="x-none"/>
                </a:pPr>
                <a:endParaRPr lang="en-US"/>
              </a:p>
            </c:txPr>
            <c:showVal val="1"/>
          </c:dLbls>
          <c:cat>
            <c:numRef>
              <c:f>Sheet1!$H$1:$L$1</c:f>
              <c:numCache>
                <c:formatCode>0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Sheet1!$H$6:$L$6</c:f>
              <c:numCache>
                <c:formatCode>0.00</c:formatCode>
                <c:ptCount val="5"/>
                <c:pt idx="0">
                  <c:v>11.50442477876107</c:v>
                </c:pt>
                <c:pt idx="1">
                  <c:v>53.982300884956011</c:v>
                </c:pt>
                <c:pt idx="2">
                  <c:v>26.548672566371376</c:v>
                </c:pt>
                <c:pt idx="3">
                  <c:v>7.9646017699115044</c:v>
                </c:pt>
                <c:pt idx="4">
                  <c:v>0</c:v>
                </c:pt>
              </c:numCache>
            </c:numRef>
          </c:val>
        </c:ser>
        <c:dLbls/>
        <c:axId val="38610432"/>
        <c:axId val="38611968"/>
      </c:barChart>
      <c:catAx>
        <c:axId val="38610432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lang="x-none"/>
            </a:pPr>
            <a:endParaRPr lang="en-US"/>
          </a:p>
        </c:txPr>
        <c:crossAx val="38611968"/>
        <c:crosses val="autoZero"/>
        <c:auto val="1"/>
        <c:lblAlgn val="ctr"/>
        <c:lblOffset val="100"/>
      </c:catAx>
      <c:valAx>
        <c:axId val="38611968"/>
        <c:scaling>
          <c:orientation val="minMax"/>
        </c:scaling>
        <c:axPos val="l"/>
        <c:majorGridlines/>
        <c:numFmt formatCode="0" sourceLinked="0"/>
        <c:tickLblPos val="nextTo"/>
        <c:txPr>
          <a:bodyPr/>
          <a:lstStyle/>
          <a:p>
            <a:pPr>
              <a:defRPr lang="x-none"/>
            </a:pPr>
            <a:endParaRPr lang="en-US"/>
          </a:p>
        </c:txPr>
        <c:crossAx val="386104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898403324585318"/>
          <c:y val="0.92554206765820934"/>
          <c:w val="0.29136890271710114"/>
          <c:h val="6.9828302712160978E-2"/>
        </c:manualLayout>
      </c:layout>
      <c:txPr>
        <a:bodyPr/>
        <a:lstStyle/>
        <a:p>
          <a:pPr>
            <a:defRPr lang="x-none"/>
          </a:pPr>
          <a:endParaRPr lang="en-US"/>
        </a:p>
      </c:txPr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F0F6E-998F-4544-95FC-293AF0FF244D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88627-205A-4375-A5E0-27E8197CA8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2900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8627-205A-4375-A5E0-27E8197CA87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A12006-841B-48BD-B2CC-81F4F0F12220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1DBF4E-AD29-4C53-B0F9-E242747D8C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E50FB2-7A50-4BEE-9B97-0476AEF4C393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1147481-12D7-4E37-B4A5-0A0C586F73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E750487-2E6F-402E-9E9D-A4FE1F3BEEB6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1D926AB-BEDB-4722-8DED-B6C77BB25B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C3E106F-BF99-4B5D-A721-B456B9E972D1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0DCF99-7C56-42C3-8005-FB811974F6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8D6A7B-7352-4752-B53B-ED225A3FCD5A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E353861-4597-469A-910A-65E15B259E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03A2A6C-225E-4ED0-8EF5-8358305876DB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135182C-136A-4B91-806D-57810AF0AA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0EC16C-3DF9-4588-A2EE-97970C137AE2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862899-FFB4-44AA-BA90-B6D3057851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8C513B5-DFD7-4A40-9831-1332EAFE54C8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96006C-1194-4519-9C8A-17D8C4E3F7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C544D91-137D-4AEC-87F5-54B83EECB856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28596C-390D-41D1-8B5F-2298B1F2E0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D8E1B9-4826-4343-9E91-C739D344FA83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2ACB1B-5C4A-40C6-902E-66432ACD77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7A07AF-D025-45D9-A9BA-30A27BB6C29E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17FE43D-E5CA-4D87-9102-D6BE8A7203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4D81CBD1-0A5A-459E-A0A4-08F4108E1904}" type="datetimeFigureOut">
              <a:rPr lang="en-US" smtClean="0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599359E-22E0-4FB7-84D6-400C61C5C1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514601"/>
            <a:ext cx="8382000" cy="356118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u="sng" dirty="0" smtClean="0"/>
              <a:t>Награде и </a:t>
            </a:r>
            <a:r>
              <a:rPr lang="ru-RU" sz="5400" b="1" u="sng" smtClean="0"/>
              <a:t>казне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1000"/>
            <a:ext cx="7848600" cy="1524000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x-none" sz="3600" i="1" dirty="0" smtClean="0"/>
              <a:t>Узроци и последице</a:t>
            </a:r>
            <a:endParaRPr lang="en-US" sz="3600" i="1" dirty="0"/>
          </a:p>
        </p:txBody>
      </p:sp>
      <p:pic>
        <p:nvPicPr>
          <p:cNvPr id="5" name="Picture 2" descr="E:\ClipArtGalerijaOd Stanaka\Vektor\Educatn\PADDLING.WM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050" y="1524000"/>
            <a:ext cx="4679950" cy="4525962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Да ли је оцена награда или казна?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ОЦЕНА У СЛУЖБИ НАГРАДЕ И КАЗНЕ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ОЦЕНА НЕ ТРЕБА ДА БУДЕ НИ НАГРАДА НИ КАЗНА, ВЕЋ МЕРИЛО РАДА</a:t>
            </a:r>
          </a:p>
          <a:p>
            <a:pPr lvl="1" eaLnBrk="1" hangingPunct="1"/>
            <a:r>
              <a:rPr lang="sr-Latn-CS" dirty="0" smtClean="0"/>
              <a:t>због консеквенци и менталитета то је недостижно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4" descr="E:\ClipArtGalerijaOd Stanaka\Vektor\pflanzen\WATERLIL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505200"/>
            <a:ext cx="46720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 smtClean="0"/>
              <a:t>ОЦЕНА У СЛУЖБИ НАГРАДЕ И КАЗНЕ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Latn-CS" dirty="0" smtClean="0">
                <a:solidFill>
                  <a:schemeClr val="accent2">
                    <a:lumMod val="50000"/>
                  </a:schemeClr>
                </a:solidFill>
              </a:rPr>
              <a:t>У школи није највише добио онај ко је најбољи, него онај ко је највише напредовао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рачунати на будуће могућности</a:t>
            </a:r>
            <a:endParaRPr lang="en-US" sz="24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посебно вредновати функционалност знања и вештина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Разлози неразумевања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Latn-CS" sz="2400" dirty="0" smtClean="0"/>
              <a:t>Разлози неразумевања наставника према ученицима</a:t>
            </a:r>
            <a:endParaRPr lang="en-US" sz="24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недовољно уважавање или сагледавање услова у којима ученик живи</a:t>
            </a:r>
            <a:endParaRPr lang="en-US" sz="24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процењивање ситуације са субјективне основе</a:t>
            </a:r>
            <a:endParaRPr lang="en-US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Latn-CS" sz="2400" dirty="0" smtClean="0"/>
              <a:t>Могућа решења</a:t>
            </a:r>
            <a:endParaRPr lang="en-US" sz="24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посебна пажња и разумевање за услове, околности и потребе</a:t>
            </a:r>
            <a:endParaRPr lang="en-US" sz="24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sz="2400" dirty="0" smtClean="0"/>
              <a:t>социјализација на бази разумевања, добронамерности и солидарности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Педагошки ставови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sr-Latn-CS" dirty="0" smtClean="0"/>
              <a:t>Деца боље реагују на понуђену пажњу и наду, него на казне. </a:t>
            </a:r>
            <a:endParaRPr lang="x-none" dirty="0" smtClean="0"/>
          </a:p>
          <a:p>
            <a:pPr lvl="1"/>
            <a:r>
              <a:rPr lang="sr-Latn-CS" dirty="0" smtClean="0"/>
              <a:t>Кад је неко под великом казном, какву само живот додељује, онда он оне мале казне и непримећује.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Да ли су награде и казне евалуационе или мотивационе мере?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z-Cyrl-AZ" sz="3200" dirty="0" smtClean="0"/>
              <a:t>М</a:t>
            </a:r>
            <a:r>
              <a:rPr lang="sr-Latn-CS" sz="3200" dirty="0" smtClean="0"/>
              <a:t>отивационе и евалуационе мере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46238"/>
            <a:ext cx="8686800" cy="45259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sr-Latn-CS" dirty="0" smtClean="0"/>
              <a:t>НиК примарнио – евалуационе мере, секундарно – мотивационе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sr-Latn-CS" dirty="0" smtClean="0"/>
              <a:t>Закон НиК третира као евалуационе мере јер се односе на оно што је већ било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az-Cyrl-AZ" dirty="0" smtClean="0"/>
              <a:t>М</a:t>
            </a:r>
            <a:r>
              <a:rPr lang="sr-Latn-CS" dirty="0" smtClean="0"/>
              <a:t>отивациони ефекат  се садржи у очекивањима награда и избегавању казни</a:t>
            </a:r>
          </a:p>
          <a:p>
            <a:pPr lvl="2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sr-Latn-CS" dirty="0" smtClean="0"/>
              <a:t>Последица – навикавање на рад ради награде или због избегавања казне</a:t>
            </a:r>
          </a:p>
          <a:p>
            <a:pPr lvl="2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az-Cyrl-AZ" dirty="0" smtClean="0"/>
              <a:t>Н</a:t>
            </a:r>
            <a:r>
              <a:rPr lang="sr-Latn-CS" dirty="0" smtClean="0"/>
              <a:t>авикавање на ривалство и занемаривање сарадње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sr-Latn-CS" dirty="0" smtClean="0"/>
              <a:t>Избегавање међусобног упоређивања ученика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x-none" dirty="0" smtClean="0"/>
              <a:t>Које су најозбиљније негативне последице примене васпитног система заснованог на наградама и казнама?</a:t>
            </a:r>
          </a:p>
          <a:p>
            <a:pPr lvl="1"/>
            <a:r>
              <a:rPr lang="x-none" dirty="0" smtClean="0"/>
              <a:t> Навикавање на условљавање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Условљавање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Тежиште на интересу           </a:t>
            </a:r>
          </a:p>
          <a:p>
            <a:r>
              <a:rPr lang="x-none" dirty="0" smtClean="0"/>
              <a:t>недостатак љубави и воље</a:t>
            </a:r>
          </a:p>
          <a:p>
            <a:r>
              <a:rPr lang="x-none" dirty="0" smtClean="0"/>
              <a:t>недостатак унутрашње мотивације </a:t>
            </a:r>
          </a:p>
          <a:p>
            <a:r>
              <a:rPr lang="x-none" dirty="0" smtClean="0"/>
              <a:t>нездраво ривалство ...        </a:t>
            </a:r>
          </a:p>
          <a:p>
            <a:pPr lvl="1"/>
            <a:r>
              <a:rPr lang="x-none" dirty="0" smtClean="0"/>
              <a:t> Васпитање у стилу: Ради оно што мораш – не бирај средства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az-Cyrl-AZ" dirty="0" smtClean="0"/>
              <a:t>М</a:t>
            </a:r>
            <a:r>
              <a:rPr lang="sr-Latn-CS" dirty="0" smtClean="0"/>
              <a:t>отивационе и евалуационе мере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47085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sr-Latn-CS" dirty="0" smtClean="0"/>
              <a:t>Васпитни моменти: </a:t>
            </a:r>
          </a:p>
          <a:p>
            <a:pPr lvl="1" eaLnBrk="1" hangingPunct="1">
              <a:buFont typeface="Wingdings 2" pitchFamily="18" charset="2"/>
              <a:buChar char=""/>
            </a:pPr>
            <a:r>
              <a:rPr lang="sr-Latn-CS" dirty="0" smtClean="0"/>
              <a:t>Мотивациони ефекат казне треба да буде у другом плану</a:t>
            </a:r>
          </a:p>
          <a:p>
            <a:pPr lvl="1" eaLnBrk="1" hangingPunct="1">
              <a:buFont typeface="Wingdings 2" pitchFamily="18" charset="2"/>
              <a:buChar char=""/>
            </a:pPr>
            <a:r>
              <a:rPr lang="az-Cyrl-AZ" dirty="0" smtClean="0"/>
              <a:t>У</a:t>
            </a:r>
            <a:r>
              <a:rPr lang="sr-Latn-CS" dirty="0" smtClean="0"/>
              <a:t> првом плану треба да буду самомотивација, сарадња, креативност, </a:t>
            </a:r>
            <a:r>
              <a:rPr lang="x-none" dirty="0" smtClean="0"/>
              <a:t>                </a:t>
            </a:r>
            <a:r>
              <a:rPr lang="sr-Latn-CS" dirty="0" smtClean="0"/>
              <a:t>толеранција...</a:t>
            </a:r>
            <a:endParaRPr lang="en-US" dirty="0" smtClean="0"/>
          </a:p>
          <a:p>
            <a:pPr lvl="2" eaLnBrk="1" hangingPunct="1">
              <a:buFont typeface="Wingdings 2" pitchFamily="18" charset="2"/>
              <a:buChar char=""/>
            </a:pPr>
            <a:r>
              <a:rPr lang="sr-Latn-CS" dirty="0" smtClean="0"/>
              <a:t>колизија са традицијом</a:t>
            </a:r>
            <a:endParaRPr lang="en-US" dirty="0" smtClean="0"/>
          </a:p>
          <a:p>
            <a:pPr eaLnBrk="1" hangingPunct="1"/>
            <a:r>
              <a:rPr lang="sr-Latn-CS" dirty="0" smtClean="0"/>
              <a:t>методолошки приступ – Не поредимо се, и не такмичимо се са другима, већ са собом</a:t>
            </a: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12292" name="Picture 4" descr="E:\ClipArtGalerijaOd Stanaka\Vektor\ORNAMENT\ORN_0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1988" y="5715000"/>
            <a:ext cx="4672012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Радионица: Награде и казне</a:t>
            </a:r>
            <a:endParaRPr lang="en-US" dirty="0"/>
          </a:p>
        </p:txBody>
      </p:sp>
      <p:pic>
        <p:nvPicPr>
          <p:cNvPr id="1026" name="Picture 2" descr="D:\slike\Album m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4156" y="2781300"/>
            <a:ext cx="230505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Задатак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Рангирајте области рада у којима наилазите на највеће тешкоће</a:t>
            </a:r>
          </a:p>
          <a:p>
            <a:pPr lvl="1"/>
            <a:r>
              <a:rPr lang="x-none" dirty="0" smtClean="0"/>
              <a:t>а) Образовни рад</a:t>
            </a:r>
          </a:p>
          <a:p>
            <a:pPr lvl="1"/>
            <a:r>
              <a:rPr lang="x-none" dirty="0" smtClean="0"/>
              <a:t>б) Васпитни рад</a:t>
            </a:r>
          </a:p>
          <a:p>
            <a:pPr lvl="1"/>
            <a:r>
              <a:rPr lang="x-none" dirty="0" smtClean="0"/>
              <a:t>в) Социјализација ученика</a:t>
            </a:r>
          </a:p>
          <a:p>
            <a:pPr lvl="1"/>
            <a:r>
              <a:rPr lang="x-none" dirty="0" smtClean="0"/>
              <a:t>г) Сарадња са родитељима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dirty="0" smtClean="0"/>
              <a:t>Тешкоће у наставном раду - </a:t>
            </a:r>
            <a:r>
              <a:rPr lang="sr-Latn-CS" sz="3100" dirty="0" smtClean="0"/>
              <a:t>истраживање</a:t>
            </a:r>
            <a:endParaRPr lang="en-US" sz="3100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Latn-CS" sz="2400" b="1" dirty="0" smtClean="0"/>
              <a:t>На најсложеније проблеме у настави наилазио/ла сам у: а) образовном  раду  б) васпитном раду  в) социјализацији   г) сарадњи са родитељима </a:t>
            </a:r>
          </a:p>
          <a:p>
            <a:pPr eaLnBrk="1" hangingPunct="1"/>
            <a:endParaRPr lang="en-US" sz="2800" dirty="0" smtClean="0"/>
          </a:p>
        </p:txBody>
      </p:sp>
      <p:graphicFrame>
        <p:nvGraphicFramePr>
          <p:cNvPr id="4" name="Chart 3"/>
          <p:cNvGraphicFramePr/>
          <p:nvPr/>
        </p:nvGraphicFramePr>
        <p:xfrm>
          <a:off x="1676400" y="3048000"/>
          <a:ext cx="6400800" cy="2839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CS" dirty="0" smtClean="0"/>
              <a:t>Тешкоће у наставном раду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sr-Latn-CS" dirty="0" smtClean="0"/>
              <a:t>област у којој сусрећу највећи проблеми у раду</a:t>
            </a:r>
          </a:p>
          <a:p>
            <a:pPr eaLnBrk="1" hangingPunct="1"/>
            <a:r>
              <a:rPr lang="sr-Latn-CS" sz="2800" dirty="0" smtClean="0"/>
              <a:t>5,78 % образовни рад </a:t>
            </a:r>
          </a:p>
          <a:p>
            <a:pPr eaLnBrk="1" hangingPunct="1"/>
            <a:r>
              <a:rPr lang="sr-Latn-CS" sz="2800" dirty="0" smtClean="0"/>
              <a:t>58,67 % васпитни рад </a:t>
            </a:r>
          </a:p>
          <a:p>
            <a:pPr eaLnBrk="1" hangingPunct="1"/>
            <a:r>
              <a:rPr lang="sr-Latn-CS" sz="2800" dirty="0" smtClean="0"/>
              <a:t>18,67 % социјализација ученика  </a:t>
            </a:r>
          </a:p>
          <a:p>
            <a:pPr eaLnBrk="1" hangingPunct="1"/>
            <a:r>
              <a:rPr lang="sr-Latn-CS" sz="2800" dirty="0" smtClean="0"/>
              <a:t>16,89 % сарадња са родитељима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sr-Latn-CS" sz="2400" dirty="0" smtClean="0"/>
              <a:t>Тешкоће у наставном раду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2133600"/>
          <a:ext cx="7848600" cy="387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66800" y="1447800"/>
            <a:ext cx="7772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Latn-CS" sz="2400" b="1" dirty="0"/>
              <a:t>При решавању васпитних проблема сигуран/а сам да је предузета мера сасвим „педагошка“,</a:t>
            </a:r>
            <a:r>
              <a:rPr lang="sr-Latn-CS" sz="2400" dirty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CS" sz="2400" dirty="0" smtClean="0"/>
              <a:t>Тешкоће у наставном раду</a:t>
            </a:r>
            <a:endParaRPr lang="en-US" sz="2400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eaLnBrk="1" hangingPunct="1"/>
            <a:r>
              <a:rPr lang="sr-Latn-CS" sz="2800" dirty="0" smtClean="0"/>
              <a:t>Само 11,5 % испитаника је сасвим сигурно да су предузете васпитне мере сасвим педагошке</a:t>
            </a:r>
          </a:p>
          <a:p>
            <a:pPr eaLnBrk="1" hangingPunct="1"/>
            <a:r>
              <a:rPr lang="sr-Latn-CS" sz="2800" dirty="0" smtClean="0"/>
              <a:t>Већина испитаника, око 54 % изјашњава се да су васпитне мере које предузимају углавном педагошке. </a:t>
            </a:r>
          </a:p>
          <a:p>
            <a:pPr eaLnBrk="1" hangingPunct="1"/>
            <a:r>
              <a:rPr lang="sr-Latn-CS" sz="2800" dirty="0" smtClean="0"/>
              <a:t>Око 27 % испитаника се изјашњава са су васпитне мере које предузимају делимично педагошке, </a:t>
            </a:r>
          </a:p>
          <a:p>
            <a:pPr eaLnBrk="1" hangingPunct="1"/>
            <a:r>
              <a:rPr lang="sr-Latn-CS" dirty="0" smtClean="0"/>
              <a:t>Око 8 % испитаника признаје да неке од васпитних мера које користе нису педагошке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dirty="0" smtClean="0"/>
              <a:t>    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435608" y="990600"/>
            <a:ext cx="7498080" cy="52578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sr-Latn-CS" b="1" dirty="0" smtClean="0"/>
              <a:t>    </a:t>
            </a:r>
            <a:r>
              <a:rPr lang="x-none" b="1" dirty="0" smtClean="0">
                <a:solidFill>
                  <a:srgbClr val="00B050"/>
                </a:solidFill>
              </a:rPr>
              <a:t>Карактер човека не може да се мења! </a:t>
            </a:r>
            <a:r>
              <a:rPr lang="x-none" b="1" i="1" dirty="0" smtClean="0">
                <a:solidFill>
                  <a:srgbClr val="00B050"/>
                </a:solidFill>
              </a:rPr>
              <a:t>П</a:t>
            </a:r>
            <a:r>
              <a:rPr lang="sr-Latn-CS" b="1" i="1" dirty="0" smtClean="0">
                <a:solidFill>
                  <a:srgbClr val="00B050"/>
                </a:solidFill>
              </a:rPr>
              <a:t>ружимо </a:t>
            </a:r>
            <a:r>
              <a:rPr lang="x-none" b="1" i="1" dirty="0" smtClean="0">
                <a:solidFill>
                  <a:srgbClr val="00B050"/>
                </a:solidFill>
              </a:rPr>
              <a:t>деци</a:t>
            </a:r>
            <a:r>
              <a:rPr lang="sr-Latn-CS" b="1" i="1" dirty="0" smtClean="0">
                <a:solidFill>
                  <a:srgbClr val="00B050"/>
                </a:solidFill>
              </a:rPr>
              <a:t> оно што желимо да добијемо</a:t>
            </a:r>
            <a:r>
              <a:rPr lang="x-none" b="1" i="1" dirty="0" smtClean="0">
                <a:solidFill>
                  <a:srgbClr val="00B050"/>
                </a:solidFill>
              </a:rPr>
              <a:t>!</a:t>
            </a:r>
            <a:endParaRPr lang="en-US" i="1" dirty="0" smtClean="0">
              <a:solidFill>
                <a:srgbClr val="00B050"/>
              </a:solidFill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25604" name="Picture 4" descr="E:\ClipArtGalerijaOd Stanaka\Vektor\HUMOR\LISTENER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6788" y="2895600"/>
            <a:ext cx="4670425" cy="36639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Методологија кажњавања и награђивања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x-none" dirty="0" smtClean="0"/>
              <a:t>Када сте кажњавани, или награђивани, да ли сте имали утисак да се казне, или награде, односе на вашу личност, или можда на нешто друго?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Награђивање и кажњавање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Суштинска разлика у награђивању и кажњавању поступка, и кажњавању и награђивању личности</a:t>
            </a:r>
            <a:endParaRPr lang="en-US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Осуда поступка, а не личности</a:t>
            </a:r>
            <a:endParaRPr lang="en-US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Постизање ефекта схватања и разумевања пропуста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Награђивање и кажњавање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свако  живи у убеђењу да је “добар” и то је оно најинтимније у сваком човеку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и детету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какав је неко, то није само ствар избора, него и околности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између: „Ти си сјајан“ и „Сјајно си то урадио“ огромна је разлика</a:t>
            </a:r>
            <a:endParaRPr lang="x-none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Награђивање и кажњавање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Награда и казна – различити путеви ка истом циљу – доброти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сваки човек живи у убеђењу да треба живети онако како он живи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Свако је у праву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Шта може да замени казне?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Договарање</a:t>
            </a:r>
          </a:p>
          <a:p>
            <a:r>
              <a:rPr lang="x-none" dirty="0" smtClean="0"/>
              <a:t>Уважавање потреба</a:t>
            </a:r>
          </a:p>
          <a:p>
            <a:r>
              <a:rPr lang="x-none" dirty="0" smtClean="0"/>
              <a:t>Нове педагошке компетенције</a:t>
            </a:r>
          </a:p>
          <a:p>
            <a:r>
              <a:rPr lang="x-none" dirty="0" smtClean="0"/>
              <a:t>Циљно усмерена мотивација</a:t>
            </a:r>
          </a:p>
          <a:p>
            <a:r>
              <a:rPr lang="x-none" dirty="0" smtClean="0"/>
              <a:t>Сарадња</a:t>
            </a:r>
          </a:p>
          <a:p>
            <a:r>
              <a:rPr lang="x-none" dirty="0" smtClean="0"/>
              <a:t>“Задовољство уместо страха”</a:t>
            </a:r>
          </a:p>
          <a:p>
            <a:r>
              <a:rPr lang="x-none" dirty="0" smtClean="0"/>
              <a:t>Опраштање и разумевање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Нове педагошке компетенције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подршка и разумевање насупрот одбацивању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инклузија</a:t>
            </a:r>
            <a:endParaRPr lang="en-U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решавање тешкоћа заменом неприхватљивих модела прихватљивим – реституција</a:t>
            </a:r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деоба одговорности и последица</a:t>
            </a:r>
            <a:endParaRPr lang="en-US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indent="-256032">
              <a:buFont typeface="Wingdings 3"/>
              <a:buChar char=""/>
              <a:defRPr/>
            </a:pPr>
            <a:r>
              <a:rPr lang="sr-Latn-CS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превентивне мере уместо корективних </a:t>
            </a:r>
            <a:endParaRPr lang="en-US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Опраштање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Сврха опраштања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spcBef>
                <a:spcPts val="324"/>
              </a:spcBef>
              <a:buFont typeface="Wingdings 2"/>
              <a:buChar char=""/>
              <a:defRPr/>
            </a:pPr>
            <a:r>
              <a:rPr lang="sr-Latn-CS" sz="2400" dirty="0" smtClean="0">
                <a:latin typeface="Arial" pitchFamily="34" charset="0"/>
                <a:cs typeface="Arial" pitchFamily="34" charset="0"/>
              </a:rPr>
              <a:t>неутрализација негативне енергије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spcBef>
                <a:spcPts val="324"/>
              </a:spcBef>
              <a:buFont typeface="Wingdings 2"/>
              <a:buChar char=""/>
              <a:defRPr/>
            </a:pPr>
            <a:r>
              <a:rPr lang="sr-Latn-CS" sz="2400" dirty="0" smtClean="0">
                <a:latin typeface="Arial" pitchFamily="34" charset="0"/>
                <a:cs typeface="Arial" pitchFamily="34" charset="0"/>
              </a:rPr>
              <a:t>превазилажење непријатног стања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sr-Latn-CS" dirty="0" smtClean="0">
                <a:latin typeface="Arial" pitchFamily="34" charset="0"/>
                <a:cs typeface="Arial" pitchFamily="34" charset="0"/>
              </a:rPr>
              <a:t>ничим се човек не богати као праштањем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sr-Latn-CS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Опростити не значи заборавити или занемарити, већ значи `не узимати за зло`</a:t>
            </a:r>
            <a:endParaRPr lang="en-US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5867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1149</TotalTime>
  <Words>742</Words>
  <Application>Microsoft Office PowerPoint</Application>
  <PresentationFormat>On-screen Show (4:3)</PresentationFormat>
  <Paragraphs>103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Solstice</vt:lpstr>
      <vt:lpstr>Награде и казне </vt:lpstr>
      <vt:lpstr>Радионица: Награде и казне</vt:lpstr>
      <vt:lpstr>Методологија кажњавања и награђивања</vt:lpstr>
      <vt:lpstr>Награђивање и кажњавање</vt:lpstr>
      <vt:lpstr>Награђивање и кажњавање</vt:lpstr>
      <vt:lpstr>Награђивање и кажњавање</vt:lpstr>
      <vt:lpstr>Шта може да замени казне?</vt:lpstr>
      <vt:lpstr>Нове педагошке компетенције</vt:lpstr>
      <vt:lpstr>Опраштање</vt:lpstr>
      <vt:lpstr>Питање?</vt:lpstr>
      <vt:lpstr>ОЦЕНА У СЛУЖБИ НАГРАДЕ И КАЗНЕ</vt:lpstr>
      <vt:lpstr>ОЦЕНА У СЛУЖБИ НАГРАДЕ И КАЗНЕ</vt:lpstr>
      <vt:lpstr>Разлози неразумевања</vt:lpstr>
      <vt:lpstr>Педагошки ставови</vt:lpstr>
      <vt:lpstr>Питање?</vt:lpstr>
      <vt:lpstr>Мотивационе и евалуационе мере</vt:lpstr>
      <vt:lpstr>Питање?</vt:lpstr>
      <vt:lpstr>Условљавање</vt:lpstr>
      <vt:lpstr>Мотивационе и евалуационе мере</vt:lpstr>
      <vt:lpstr>Задатак</vt:lpstr>
      <vt:lpstr>Тешкоће у наставном раду - истраживање</vt:lpstr>
      <vt:lpstr>Тешкоће у наставном раду</vt:lpstr>
      <vt:lpstr>Тешкоће у наставном раду</vt:lpstr>
      <vt:lpstr>Тешкоће у наставном раду</vt:lpstr>
      <vt:lpstr>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Награда и казна  као подстицајне мере</dc:title>
  <dc:creator>stepa</dc:creator>
  <cp:lastModifiedBy>Momcilo</cp:lastModifiedBy>
  <cp:revision>90</cp:revision>
  <dcterms:created xsi:type="dcterms:W3CDTF">2006-08-16T00:00:00Z</dcterms:created>
  <dcterms:modified xsi:type="dcterms:W3CDTF">2012-05-12T19:22:07Z</dcterms:modified>
</cp:coreProperties>
</file>