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08" r:id="rId4"/>
    <p:sldId id="258" r:id="rId5"/>
    <p:sldId id="259" r:id="rId6"/>
    <p:sldId id="260" r:id="rId7"/>
    <p:sldId id="261" r:id="rId8"/>
    <p:sldId id="303" r:id="rId9"/>
    <p:sldId id="262" r:id="rId10"/>
    <p:sldId id="263" r:id="rId11"/>
    <p:sldId id="264" r:id="rId12"/>
    <p:sldId id="265" r:id="rId13"/>
    <p:sldId id="266" r:id="rId14"/>
    <p:sldId id="309" r:id="rId15"/>
    <p:sldId id="267" r:id="rId16"/>
    <p:sldId id="268" r:id="rId17"/>
    <p:sldId id="282" r:id="rId18"/>
    <p:sldId id="283" r:id="rId19"/>
    <p:sldId id="284" r:id="rId20"/>
    <p:sldId id="275" r:id="rId21"/>
    <p:sldId id="278" r:id="rId22"/>
    <p:sldId id="279" r:id="rId23"/>
    <p:sldId id="280" r:id="rId24"/>
    <p:sldId id="281" r:id="rId25"/>
    <p:sldId id="304" r:id="rId26"/>
    <p:sldId id="305" r:id="rId27"/>
    <p:sldId id="277" r:id="rId28"/>
    <p:sldId id="306" r:id="rId29"/>
    <p:sldId id="285" r:id="rId30"/>
    <p:sldId id="286" r:id="rId31"/>
    <p:sldId id="307" r:id="rId32"/>
    <p:sldId id="287" r:id="rId33"/>
    <p:sldId id="288" r:id="rId34"/>
    <p:sldId id="289" r:id="rId35"/>
    <p:sldId id="290" r:id="rId36"/>
    <p:sldId id="299" r:id="rId37"/>
    <p:sldId id="300" r:id="rId38"/>
    <p:sldId id="301" r:id="rId39"/>
    <p:sldId id="274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</p:sldIdLst>
  <p:sldSz cx="9144000" cy="6858000" type="screen4x3"/>
  <p:notesSz cx="6858000" cy="9144000"/>
  <p:custShowLst>
    <p:custShow name="Custom Show 1" id="0">
      <p:sldLst>
        <p:sld r:id="rId3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4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63026-7E6F-4759-B33C-31BBD4C75378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F3891-B72E-47AD-8575-CD15CC012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01F4B-81D3-4B56-82A3-5E8FB7C81CC3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83669-1D68-4EB5-9B2E-C77237137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BE9A9-D2EB-4CCF-B13B-0CDB29E9EC60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23EF8-0895-4153-AA5F-B128342AE9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8494-E297-4F48-9016-8D3C8585F411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9091E-3A53-4DF1-8CF1-9AB1A2FB0D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25EC9-2CD2-4888-AAEB-E1A138E63C5A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A962-6B61-4181-B37D-B8FC547D3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A7120-75A1-4795-A7AC-16120858AACF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E154A-DE0E-44CE-973D-AC85DFA01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C3728-51F1-468F-8BBC-3D460A4FE36C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F177E-B49F-42F1-B5DE-12BE702822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0595E-95EF-41D8-A92F-25F57AF9E77A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04C8-5C22-4E36-B6FC-A9B6FFF09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7B7B8-A676-41D1-BE53-ED4794B64488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34D42-633F-4024-88A3-44F14CED2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EF724-C447-4318-B734-156BAD11338C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A8001-1A01-4F87-A700-CCE81437A6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2937-4B01-474A-99D0-7E02E4928D8B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117B3-0046-450E-9BA8-D49E3717E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7402E9-52D4-4059-BB86-F102C916891E}" type="datetimeFigureOut">
              <a:rPr lang="en-US"/>
              <a:pPr>
                <a:defRPr/>
              </a:pPr>
              <a:t>5/12/2012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49C63E-306E-400D-945C-0E6D25E05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3" r:id="rId2"/>
    <p:sldLayoutId id="2147483712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13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x-none" dirty="0" smtClean="0"/>
              <a:t>Мотивација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R="0" algn="ctr" eaLnBrk="1" hangingPunct="1">
              <a:defRPr/>
            </a:pPr>
            <a:endParaRPr lang="en-US" dirty="0" smtClean="0"/>
          </a:p>
          <a:p>
            <a:pPr marR="0" algn="ctr" eaLnBrk="1" hangingPunct="1">
              <a:defRPr/>
            </a:pPr>
            <a:r>
              <a:rPr lang="en-US" sz="3600" dirty="0" err="1" smtClean="0"/>
              <a:t>Мотиви</a:t>
            </a:r>
            <a:r>
              <a:rPr lang="en-US" sz="3600" dirty="0" smtClean="0"/>
              <a:t> </a:t>
            </a:r>
            <a:r>
              <a:rPr lang="en-US" sz="3600" dirty="0" err="1" smtClean="0"/>
              <a:t>за</a:t>
            </a:r>
            <a:r>
              <a:rPr lang="en-US" sz="3600" dirty="0" smtClean="0"/>
              <a:t> </a:t>
            </a:r>
            <a:r>
              <a:rPr lang="en-US" sz="3600" dirty="0" err="1" smtClean="0"/>
              <a:t>учење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Још мало физиологије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Језгро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Систем очекивања, емоције и мишљење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Рационално мишљење - ум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Биохемијски процеси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Неуротрансмитери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Допамин – воља, снага, концентрација, оптимизам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Ендорфин – осећај среће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Окситоцин - поверење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x-none" dirty="0" smtClean="0"/>
              <a:t>Још мало физиологије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Мотивациони “коктел”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Обезбеђује пажњу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Искључује остале стимулансе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На ком принципу функицонише мотивација?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Спирала подстицања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Шта активира спиралу подстицања?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Активатори: </a:t>
            </a:r>
            <a:r>
              <a:rPr lang="x-none" b="1" dirty="0" smtClean="0"/>
              <a:t>осећај задовољства, награде и казне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“лепо” – даје снагу и осећај среће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“ружно” – иницира покретање одбрамбених механизама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 зависности од мотивације учење може бити: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Задовољство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“завист”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“мука”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Дозирање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Ниво изазова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Осећај успеха и радости</a:t>
            </a:r>
          </a:p>
          <a:p>
            <a:pPr marL="914717"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Постепено умањење нивоа мотива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Мотивација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367" indent="-246888" eaLnBrk="1" fontAlgn="auto" hangingPunct="1">
              <a:spcAft>
                <a:spcPts val="0"/>
              </a:spcAft>
              <a:buNone/>
              <a:defRPr/>
            </a:pPr>
            <a:r>
              <a:rPr lang="x-none" dirty="0" smtClean="0"/>
              <a:t>Шта руши мотивацију?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Изостанак задовољства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Недостижни циљеви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4400" dirty="0" smtClean="0"/>
              <a:t>Радионица: Узроци различитог успеха ученика </a:t>
            </a:r>
            <a:endParaRPr lang="en-US" sz="4400" dirty="0"/>
          </a:p>
        </p:txBody>
      </p:sp>
      <p:pic>
        <p:nvPicPr>
          <p:cNvPr id="17414" name="Picture 3" descr="motivacija 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3429000"/>
            <a:ext cx="40386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 и учење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Шта је учење?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Учење је процес усвајања информација и вештина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Сталан процес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Успони и падови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Осећај успеха или неуспеха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Још мало физиологије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Мозак је: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100 милијарди неурона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“непребројиво” много веза – синапси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Генетски постављени “путеви првог реда”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“премрежавање”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Од чега зависи “потенцијал” за учење?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Броја и структуре синапси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19462" name="Content Placeholder 3" descr="neuron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4648200"/>
            <a:ext cx="24384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Још мало физиологије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Шта утиче на формирање синапси?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Емоције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Учење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Окружење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Успех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Мотивација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Када се синапсе најинтензивније формирају?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Од друге до шесте године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20486" name="Picture 3" descr="sinap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2514600"/>
            <a:ext cx="2466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Још мало физиологије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Улога синапси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Путеви мишљења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Различит приоритет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Рано формирање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Развој у склду са узрастом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Интелигенција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“Подлога” за учење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Мисаони обрасци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21510" name="Picture 3" descr="sinapse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667000"/>
            <a:ext cx="2324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“movare” – латински глагол – покретати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Кад неко има јак мотив као да га нешто покреће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 природи човека постоји потеба за мотивом као полазном основом активности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sr-Latn-CS" b="1" dirty="0" smtClean="0"/>
              <a:t>Квалитетна мотивација је највећа награда</a:t>
            </a:r>
            <a:endParaRPr lang="en-US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Физиологија учења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Физичко-биохемијске промене у мозгу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“премрежавање”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Биохемијски процеси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Путеви мишљења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Емотивна “подлога”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“Складиштење” информација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22534" name="Picture 3" descr="sinapse 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667000"/>
            <a:ext cx="2590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 и учење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Основни услови за учење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Мотивациони “профил”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способности,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интересовања,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емоције,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убеђења,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самопоуздање,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представе,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свест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Врсте мотивације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Према извору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Унутрашња мотивација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Радозналост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Интересовање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Уживање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Самоиницијатива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Посвећеност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Концентрација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Самопоуздање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“Искључивање” ометајућих фактора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Врсте мотивације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Вредности унутрашње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Темељ радних навика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Развијање стратегија учења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Унутрашња усмереност ка циљу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Усмереност ка суштини</a:t>
            </a:r>
          </a:p>
          <a:p>
            <a:pPr marL="273367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CS" dirty="0" smtClean="0"/>
              <a:t>„Ако хоћеш да неко нешто уради само учини да то свим срцем жели“ – Марк Твен</a:t>
            </a:r>
            <a:endParaRPr lang="en-US" dirty="0" smtClean="0"/>
          </a:p>
          <a:p>
            <a:pPr marL="273367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Врсте мотивације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Знаци изостанка унутрашње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Досада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“Отаљавање”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“Изговори”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Страх од казне и последица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Неудовољавање захтевима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Разочарање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b="1" dirty="0" smtClean="0"/>
              <a:t>Неуспех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x-none" b="1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x-none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Питање?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На ком принципу функционише унутрашња мотивација?</a:t>
            </a:r>
          </a:p>
          <a:p>
            <a:r>
              <a:rPr lang="en-US" smtClean="0"/>
              <a:t>Принцип “здравих” осећања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Питање!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Која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основна</a:t>
            </a:r>
            <a:r>
              <a:rPr lang="en-US" dirty="0" smtClean="0"/>
              <a:t> </a:t>
            </a:r>
            <a:r>
              <a:rPr lang="en-US" dirty="0" err="1" smtClean="0"/>
              <a:t>осећања</a:t>
            </a:r>
            <a:r>
              <a:rPr lang="en-US" dirty="0" smtClean="0"/>
              <a:t> </a:t>
            </a:r>
            <a:r>
              <a:rPr lang="en-US" dirty="0" err="1" smtClean="0"/>
              <a:t>присутна</a:t>
            </a:r>
            <a:r>
              <a:rPr lang="en-US" dirty="0" smtClean="0"/>
              <a:t> </a:t>
            </a:r>
            <a:r>
              <a:rPr lang="en-US" dirty="0" err="1" smtClean="0"/>
              <a:t>код</a:t>
            </a:r>
            <a:r>
              <a:rPr lang="en-US" dirty="0" smtClean="0"/>
              <a:t> </a:t>
            </a:r>
            <a:r>
              <a:rPr lang="en-US" dirty="0" err="1" smtClean="0"/>
              <a:t>деце</a:t>
            </a:r>
            <a:r>
              <a:rPr lang="en-US" dirty="0" smtClean="0"/>
              <a:t>? (</a:t>
            </a:r>
            <a:r>
              <a:rPr lang="en-US" dirty="0" err="1" smtClean="0"/>
              <a:t>укупно</a:t>
            </a:r>
            <a:r>
              <a:rPr lang="en-US" dirty="0" smtClean="0"/>
              <a:t> 5)?</a:t>
            </a:r>
          </a:p>
          <a:p>
            <a:r>
              <a:rPr lang="en-US" dirty="0" err="1" smtClean="0"/>
              <a:t>Радост</a:t>
            </a:r>
            <a:r>
              <a:rPr lang="en-US" dirty="0" smtClean="0"/>
              <a:t>, </a:t>
            </a:r>
            <a:r>
              <a:rPr lang="en-US" dirty="0" err="1" smtClean="0"/>
              <a:t>љутња</a:t>
            </a:r>
            <a:r>
              <a:rPr lang="en-US" dirty="0" smtClean="0"/>
              <a:t>, </a:t>
            </a:r>
            <a:r>
              <a:rPr lang="en-US" dirty="0" err="1" smtClean="0"/>
              <a:t>брига</a:t>
            </a:r>
            <a:r>
              <a:rPr lang="en-US" dirty="0" smtClean="0"/>
              <a:t>, </a:t>
            </a:r>
            <a:r>
              <a:rPr lang="en-US" dirty="0" err="1" smtClean="0"/>
              <a:t>туга</a:t>
            </a:r>
            <a:r>
              <a:rPr lang="en-US" dirty="0" smtClean="0"/>
              <a:t> и </a:t>
            </a:r>
            <a:r>
              <a:rPr lang="en-US" dirty="0" err="1" smtClean="0"/>
              <a:t>страх</a:t>
            </a:r>
            <a:endParaRPr lang="en-US" dirty="0" smtClean="0"/>
          </a:p>
          <a:p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“</a:t>
            </a:r>
            <a:r>
              <a:rPr lang="en-US" dirty="0" err="1" smtClean="0"/>
              <a:t>здраве</a:t>
            </a:r>
            <a:r>
              <a:rPr lang="en-US" dirty="0" smtClean="0"/>
              <a:t>” </a:t>
            </a:r>
            <a:r>
              <a:rPr lang="en-US" dirty="0" err="1" smtClean="0"/>
              <a:t>емоције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Ако</a:t>
            </a:r>
            <a:r>
              <a:rPr lang="en-US" dirty="0" smtClean="0"/>
              <a:t> </a:t>
            </a:r>
            <a:r>
              <a:rPr lang="en-US" dirty="0" err="1" smtClean="0"/>
              <a:t>постоје</a:t>
            </a:r>
            <a:r>
              <a:rPr lang="en-US" dirty="0" smtClean="0"/>
              <a:t> </a:t>
            </a:r>
            <a:r>
              <a:rPr lang="en-US" dirty="0" err="1" smtClean="0"/>
              <a:t>услови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емоције</a:t>
            </a:r>
            <a:r>
              <a:rPr lang="en-US" dirty="0" smtClean="0"/>
              <a:t> </a:t>
            </a:r>
            <a:r>
              <a:rPr lang="en-US" dirty="0" err="1" smtClean="0"/>
              <a:t>смењују</a:t>
            </a:r>
            <a:r>
              <a:rPr lang="en-US" dirty="0" smtClean="0"/>
              <a:t> </a:t>
            </a:r>
            <a:r>
              <a:rPr lang="en-US" dirty="0" err="1" smtClean="0"/>
              <a:t>тако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не</a:t>
            </a:r>
            <a:r>
              <a:rPr lang="en-US" dirty="0" smtClean="0"/>
              <a:t> </a:t>
            </a:r>
            <a:r>
              <a:rPr lang="en-US" dirty="0" err="1" smtClean="0"/>
              <a:t>наруше</a:t>
            </a:r>
            <a:r>
              <a:rPr lang="en-US" dirty="0" smtClean="0"/>
              <a:t> (</a:t>
            </a:r>
            <a:r>
              <a:rPr lang="en-US" dirty="0" err="1" smtClean="0"/>
              <a:t>менталну</a:t>
            </a:r>
            <a:r>
              <a:rPr lang="en-US" dirty="0" smtClean="0"/>
              <a:t>) </a:t>
            </a:r>
            <a:r>
              <a:rPr lang="en-US" dirty="0" err="1" smtClean="0"/>
              <a:t>хармонију</a:t>
            </a:r>
            <a:r>
              <a:rPr lang="en-US" dirty="0" smtClean="0"/>
              <a:t>, </a:t>
            </a:r>
            <a:r>
              <a:rPr lang="en-US" dirty="0" err="1" smtClean="0"/>
              <a:t>онда</a:t>
            </a:r>
            <a:r>
              <a:rPr lang="en-US" dirty="0" smtClean="0"/>
              <a:t> “</a:t>
            </a:r>
            <a:r>
              <a:rPr lang="en-US" dirty="0" err="1" smtClean="0"/>
              <a:t>здрава</a:t>
            </a:r>
            <a:r>
              <a:rPr lang="en-US" dirty="0" smtClean="0"/>
              <a:t>” </a:t>
            </a:r>
            <a:r>
              <a:rPr lang="en-US" dirty="0" err="1" smtClean="0"/>
              <a:t>љутња</a:t>
            </a:r>
            <a:r>
              <a:rPr lang="en-US" dirty="0" smtClean="0"/>
              <a:t>, (</a:t>
            </a:r>
            <a:r>
              <a:rPr lang="en-US" dirty="0" err="1" smtClean="0"/>
              <a:t>брига</a:t>
            </a:r>
            <a:r>
              <a:rPr lang="en-US" dirty="0" smtClean="0"/>
              <a:t>, </a:t>
            </a:r>
            <a:r>
              <a:rPr lang="en-US" dirty="0" err="1" smtClean="0"/>
              <a:t>туга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страх</a:t>
            </a:r>
            <a:r>
              <a:rPr lang="en-US" dirty="0" smtClean="0"/>
              <a:t>), </a:t>
            </a:r>
            <a:r>
              <a:rPr lang="en-US" dirty="0" err="1" smtClean="0"/>
              <a:t>подстиче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“</a:t>
            </a:r>
            <a:r>
              <a:rPr lang="en-US" dirty="0" err="1" smtClean="0"/>
              <a:t>здраву</a:t>
            </a:r>
            <a:r>
              <a:rPr lang="en-US" dirty="0" smtClean="0"/>
              <a:t>” </a:t>
            </a:r>
            <a:r>
              <a:rPr lang="en-US" dirty="0" err="1" smtClean="0"/>
              <a:t>реакцију</a:t>
            </a:r>
            <a:r>
              <a:rPr lang="en-US" dirty="0" smtClean="0"/>
              <a:t>, а </a:t>
            </a:r>
            <a:r>
              <a:rPr lang="en-US" dirty="0" err="1" smtClean="0"/>
              <a:t>здрава</a:t>
            </a:r>
            <a:r>
              <a:rPr lang="en-US" dirty="0" smtClean="0"/>
              <a:t> </a:t>
            </a:r>
            <a:r>
              <a:rPr lang="en-US" dirty="0" err="1" smtClean="0"/>
              <a:t>реакција</a:t>
            </a:r>
            <a:r>
              <a:rPr lang="en-US" dirty="0" smtClean="0"/>
              <a:t> </a:t>
            </a:r>
            <a:r>
              <a:rPr lang="en-US" dirty="0" err="1" smtClean="0"/>
              <a:t>води</a:t>
            </a:r>
            <a:r>
              <a:rPr lang="en-US" dirty="0" smtClean="0"/>
              <a:t> </a:t>
            </a:r>
            <a:r>
              <a:rPr lang="en-US" dirty="0" err="1" smtClean="0"/>
              <a:t>ка</a:t>
            </a:r>
            <a:r>
              <a:rPr lang="en-US" dirty="0" smtClean="0"/>
              <a:t> </a:t>
            </a:r>
            <a:r>
              <a:rPr lang="en-US" dirty="0" err="1" smtClean="0"/>
              <a:t>радости</a:t>
            </a:r>
            <a:r>
              <a:rPr lang="en-US" dirty="0" smtClean="0"/>
              <a:t>. </a:t>
            </a:r>
            <a:r>
              <a:rPr lang="en-US" dirty="0" err="1" smtClean="0"/>
              <a:t>При</a:t>
            </a:r>
            <a:r>
              <a:rPr lang="en-US" dirty="0" smtClean="0"/>
              <a:t> </a:t>
            </a:r>
            <a:r>
              <a:rPr lang="en-US" dirty="0" err="1" smtClean="0"/>
              <a:t>том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(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менталном</a:t>
            </a:r>
            <a:r>
              <a:rPr lang="en-US" dirty="0" smtClean="0"/>
              <a:t> </a:t>
            </a:r>
            <a:r>
              <a:rPr lang="en-US" dirty="0" err="1" smtClean="0"/>
              <a:t>плану</a:t>
            </a:r>
            <a:r>
              <a:rPr lang="en-US" dirty="0" smtClean="0"/>
              <a:t>) </a:t>
            </a:r>
            <a:r>
              <a:rPr lang="en-US" dirty="0" err="1" smtClean="0"/>
              <a:t>јавља</a:t>
            </a:r>
            <a:r>
              <a:rPr lang="en-US" dirty="0" smtClean="0"/>
              <a:t> </a:t>
            </a:r>
            <a:r>
              <a:rPr lang="en-US" dirty="0" err="1" smtClean="0"/>
              <a:t>жеља</a:t>
            </a:r>
            <a:r>
              <a:rPr lang="en-US" dirty="0" smtClean="0"/>
              <a:t> </a:t>
            </a:r>
            <a:r>
              <a:rPr lang="en-US" dirty="0" err="1" smtClean="0"/>
              <a:t>као</a:t>
            </a:r>
            <a:r>
              <a:rPr lang="en-US" dirty="0" smtClean="0"/>
              <a:t> </a:t>
            </a:r>
            <a:r>
              <a:rPr lang="en-US" dirty="0" err="1" smtClean="0"/>
              <a:t>услов</a:t>
            </a:r>
            <a:r>
              <a:rPr lang="en-US" dirty="0" smtClean="0"/>
              <a:t> </a:t>
            </a:r>
            <a:r>
              <a:rPr lang="en-US" dirty="0" err="1" smtClean="0"/>
              <a:t>напретка</a:t>
            </a:r>
            <a:r>
              <a:rPr lang="en-US" dirty="0" smtClean="0"/>
              <a:t> и </a:t>
            </a:r>
            <a:r>
              <a:rPr lang="en-US" dirty="0" err="1" smtClean="0"/>
              <a:t>воље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Врсте мотивације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Спољашња мотивација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Усмерена на последице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Несигурна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Променљива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Краћег “домета”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Питање?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x-none" dirty="0" smtClean="0"/>
              <a:t>На којим принципима функционише спољашња мотивација?</a:t>
            </a:r>
          </a:p>
          <a:p>
            <a:pPr lvl="1">
              <a:defRPr/>
            </a:pPr>
            <a:r>
              <a:rPr lang="x-none" dirty="0" smtClean="0"/>
              <a:t>Очекивања </a:t>
            </a:r>
          </a:p>
          <a:p>
            <a:pPr lvl="1">
              <a:defRPr/>
            </a:pPr>
            <a:r>
              <a:rPr lang="x-none" dirty="0" smtClean="0"/>
              <a:t>Претње </a:t>
            </a:r>
          </a:p>
          <a:p>
            <a:pPr lvl="1">
              <a:defRPr/>
            </a:pPr>
            <a:r>
              <a:rPr lang="x-none" dirty="0" smtClean="0"/>
              <a:t>Принуде</a:t>
            </a:r>
          </a:p>
          <a:p>
            <a:pPr lvl="1">
              <a:defRPr/>
            </a:pPr>
            <a:r>
              <a:rPr lang="x-none" dirty="0" smtClean="0"/>
              <a:t>Уцене</a:t>
            </a:r>
          </a:p>
          <a:p>
            <a:pPr lvl="1">
              <a:defRPr/>
            </a:pPr>
            <a:r>
              <a:rPr lang="x-none" dirty="0" smtClean="0"/>
              <a:t>Захтева </a:t>
            </a:r>
          </a:p>
          <a:p>
            <a:pPr lvl="1">
              <a:defRPr/>
            </a:pPr>
            <a:r>
              <a:rPr lang="x-none" dirty="0" smtClean="0"/>
              <a:t>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err="1" smtClean="0"/>
              <a:t>Споља</a:t>
            </a:r>
            <a:r>
              <a:rPr lang="x-none" sz="4000" dirty="0" smtClean="0"/>
              <a:t>ш</a:t>
            </a:r>
            <a:r>
              <a:rPr lang="en-US" sz="4000" dirty="0" err="1" smtClean="0"/>
              <a:t>ња</a:t>
            </a:r>
            <a:r>
              <a:rPr lang="en-US" sz="4000" dirty="0" smtClean="0"/>
              <a:t>  </a:t>
            </a:r>
            <a:r>
              <a:rPr lang="en-US" sz="4000" dirty="0" err="1" smtClean="0"/>
              <a:t>мотивација</a:t>
            </a:r>
            <a:endParaRPr lang="en-US" sz="4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Услови за успех спољашње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Спремност на улагање напора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Спремност на “одрицање”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Временско “појачавање” дозе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Примереност </a:t>
            </a:r>
            <a:r>
              <a:rPr lang="x-none" b="1" dirty="0" smtClean="0"/>
              <a:t>награда и казни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:\slike\Album m\motivacija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Спољашња  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Последице доминације спољашње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Развој “нездравих” осећања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Усмереност на награде и казне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Привременост ефеката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Занемаривање суштине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Изостанак воље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Кампањски рад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Променљиви резултати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Негативне особине личности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Питање!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Постоји ли још нека врста мотивације осим унутрашње и спољашње?</a:t>
            </a:r>
          </a:p>
          <a:p>
            <a:r>
              <a:rPr lang="en-US" smtClean="0"/>
              <a:t>Постоји мотивација која се заснива на усмерености на циљ</a:t>
            </a:r>
          </a:p>
          <a:p>
            <a:pPr lvl="1"/>
            <a:r>
              <a:rPr lang="en-US" smtClean="0"/>
              <a:t>Подразумева формиран одређен ниво свести ученика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Врсте мотивације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“Трећа” врста мотивације – “идентификујућа” (циљно усмерена, инструисана) мотивација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Учење није безусловно задовољство, али није ни “бесмислена” активност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Усмереност на циљ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Буди вољу,  даје снагу, резултира претежно “здравим” осећањима</a:t>
            </a:r>
          </a:p>
          <a:p>
            <a:pPr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Подразумева: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Свест о неопходности учења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Прихватање подршке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Питање?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x-none" dirty="0" smtClean="0"/>
              <a:t> Како на питање: </a:t>
            </a:r>
            <a:r>
              <a:rPr lang="x-none" i="1" dirty="0" smtClean="0"/>
              <a:t>Зашто се трудиш и учиш? </a:t>
            </a:r>
            <a:r>
              <a:rPr lang="x-none" dirty="0" smtClean="0"/>
              <a:t>одговара ученик који има развијену унутрашњу мотивацију?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Одговор: Зато што волим да учим, зато што ме то занима.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Питање?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x-none" dirty="0" smtClean="0"/>
              <a:t> Како на питање: </a:t>
            </a:r>
            <a:r>
              <a:rPr lang="x-none" i="1" dirty="0" smtClean="0"/>
              <a:t>Зашто се трудиш и учиш? </a:t>
            </a:r>
            <a:r>
              <a:rPr lang="x-none" dirty="0" smtClean="0"/>
              <a:t>одговара ученик код којег доминира спољашња мотивација?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Одговори: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Зато што желим да наставници и родитељи буду задовољни.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Зато што желим да избегнем непријатности. 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Зато што се то од мене очекује.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Питање?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40080" lvl="1" indent="-246888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x-none" dirty="0" smtClean="0"/>
              <a:t> Како на питање: </a:t>
            </a:r>
            <a:r>
              <a:rPr lang="x-none" i="1" dirty="0" smtClean="0"/>
              <a:t>Зашто се трудиш и учиш? </a:t>
            </a:r>
            <a:r>
              <a:rPr lang="x-none" dirty="0" smtClean="0"/>
              <a:t>одговара ученик код којег доминира “идентификујућа” мотивација? </a:t>
            </a:r>
          </a:p>
          <a:p>
            <a:pPr marL="548640" lvl="2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x-none" dirty="0" smtClean="0"/>
              <a:t>Одговори:</a:t>
            </a:r>
          </a:p>
          <a:p>
            <a:pPr marL="822960" lvl="3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x-none" sz="2400" dirty="0" smtClean="0"/>
              <a:t>Зато што желим да завршим школу.</a:t>
            </a:r>
          </a:p>
          <a:p>
            <a:pPr marL="822960" lvl="3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x-none" sz="2400" dirty="0" smtClean="0"/>
              <a:t>Зато што је то важно за будућност.</a:t>
            </a:r>
          </a:p>
          <a:p>
            <a:pPr marL="822960" lvl="3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x-none" sz="2400" dirty="0" smtClean="0"/>
              <a:t>Зато што хоћу да разумем градиво.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742950"/>
          </a:xfrm>
        </p:spPr>
        <p:txBody>
          <a:bodyPr/>
          <a:lstStyle/>
          <a:p>
            <a:pPr eaLnBrk="1" hangingPunct="1"/>
            <a:r>
              <a:rPr lang="en-US" smtClean="0"/>
              <a:t>Мало шале</a:t>
            </a:r>
          </a:p>
        </p:txBody>
      </p:sp>
      <p:pic>
        <p:nvPicPr>
          <p:cNvPr id="38915" name="Content Placeholder 3" descr="motivacija 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43000"/>
            <a:ext cx="9144000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Питања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x-none" dirty="0" smtClean="0"/>
              <a:t>В</a:t>
            </a:r>
            <a:r>
              <a:rPr lang="en-US" dirty="0" err="1" smtClean="0"/>
              <a:t>ас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мотивисало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учите</a:t>
            </a:r>
            <a:r>
              <a:rPr lang="en-US" dirty="0" smtClean="0"/>
              <a:t> </a:t>
            </a:r>
            <a:r>
              <a:rPr lang="en-US" dirty="0" err="1" smtClean="0"/>
              <a:t>када</a:t>
            </a:r>
            <a:r>
              <a:rPr lang="en-US" dirty="0" smtClean="0"/>
              <a:t> </a:t>
            </a:r>
            <a:r>
              <a:rPr lang="en-US" dirty="0" err="1" smtClean="0"/>
              <a:t>сте</a:t>
            </a:r>
            <a:r>
              <a:rPr lang="en-US" dirty="0" smtClean="0"/>
              <a:t> </a:t>
            </a:r>
            <a:r>
              <a:rPr lang="en-US" dirty="0" err="1" smtClean="0"/>
              <a:t>били</a:t>
            </a:r>
            <a:r>
              <a:rPr lang="en-US" dirty="0" smtClean="0"/>
              <a:t> ђ</a:t>
            </a:r>
            <a:r>
              <a:rPr lang="x-none" dirty="0" smtClean="0"/>
              <a:t>ак</a:t>
            </a:r>
            <a:r>
              <a:rPr lang="en-US" dirty="0" smtClean="0"/>
              <a:t>?</a:t>
            </a:r>
          </a:p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dirty="0" err="1" smtClean="0"/>
              <a:t>Шта</a:t>
            </a:r>
            <a:r>
              <a:rPr lang="en-US" dirty="0" smtClean="0"/>
              <a:t> </a:t>
            </a:r>
            <a:r>
              <a:rPr lang="x-none" dirty="0" err="1" smtClean="0"/>
              <a:t>В</a:t>
            </a:r>
            <a:r>
              <a:rPr lang="en-US" dirty="0" err="1" smtClean="0"/>
              <a:t>ас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мотивисало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дођете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семинар</a:t>
            </a:r>
            <a:r>
              <a:rPr lang="en-US" dirty="0" smtClean="0"/>
              <a:t>?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Питање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dirty="0" err="1" smtClean="0"/>
              <a:t>Каква</a:t>
            </a:r>
            <a:r>
              <a:rPr lang="en-US" dirty="0" smtClean="0"/>
              <a:t> </a:t>
            </a:r>
            <a:r>
              <a:rPr lang="en-US" dirty="0" err="1" smtClean="0"/>
              <a:t>мотивација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бити</a:t>
            </a:r>
            <a:r>
              <a:rPr lang="en-US" dirty="0" smtClean="0"/>
              <a:t> </a:t>
            </a:r>
            <a:r>
              <a:rPr lang="en-US" dirty="0" err="1" smtClean="0"/>
              <a:t>по</a:t>
            </a:r>
            <a:r>
              <a:rPr lang="en-US" dirty="0" smtClean="0"/>
              <a:t> </a:t>
            </a:r>
            <a:r>
              <a:rPr lang="en-US" dirty="0" err="1" smtClean="0"/>
              <a:t>природи</a:t>
            </a:r>
            <a:r>
              <a:rPr lang="en-US" dirty="0" smtClean="0"/>
              <a:t> </a:t>
            </a:r>
            <a:r>
              <a:rPr lang="en-US" dirty="0" err="1" smtClean="0"/>
              <a:t>подстицаја</a:t>
            </a:r>
            <a:r>
              <a:rPr lang="en-US" dirty="0" smtClean="0"/>
              <a:t>?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x-none" dirty="0" smtClean="0"/>
              <a:t>	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су</a:t>
            </a:r>
            <a:r>
              <a:rPr lang="en-US" dirty="0" smtClean="0"/>
              <a:t> </a:t>
            </a:r>
            <a:r>
              <a:rPr lang="en-US" dirty="0" err="1" smtClean="0"/>
              <a:t>услови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развој</a:t>
            </a:r>
            <a:r>
              <a:rPr lang="en-US" dirty="0" smtClean="0"/>
              <a:t> </a:t>
            </a:r>
            <a:r>
              <a:rPr lang="en-US" dirty="0" err="1" smtClean="0"/>
              <a:t>мотивације</a:t>
            </a:r>
            <a:r>
              <a:rPr lang="en-US" dirty="0" smtClean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Врсте мотивације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Према природи подстицаја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Подстицајна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Радост, срећа, успех, задовољство, креативност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Обесхрабрујућа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Страх, фрустрација, бес, туга, брига - </a:t>
            </a:r>
            <a:r>
              <a:rPr lang="x-none" b="1" dirty="0" smtClean="0"/>
              <a:t>неуспех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/>
              <a:t>Мало статистике и занимљивости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Око 10 000 одлука дневно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Важност мотивације се уочава тек кад се уочи недостатак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Безвољност – потпуни изостанак мотива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Услови за развој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Окружење испуњено поверењем и љубављу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Осећај сигурности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Прихваћеност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Социјално прихватање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Уважавање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Заинтересованост за потребе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Међуљудски односи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“Најбољи покретач за људе јесу други људи”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/>
              <a:t>Мотивација- педагошка начела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Свако жели да буде успешан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Свако има потребу да себе доживи као способну и вољену личност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Свако има потребу да буде прихваћен од стране групе којој припада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/>
              <a:t>Мотивација- педагошка начела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Радозналост 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 основа за задовољство учењем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 резултује креативношћу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Способности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генетски предодређене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Воља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интеракција личности и окружења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Свест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Фактор са којим се мало рачуна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/>
              <a:t>Мотивација- педагошка начела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Самопоуздање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Најисплативије улагање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Позитиван став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Шта претходи свакој активности?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Процена: Могу ли ја то!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Чаробна формула: “</a:t>
            </a:r>
            <a:r>
              <a:rPr lang="x-none" b="1" dirty="0" smtClean="0"/>
              <a:t>Можеш ти то!”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Тек између 10. и 12. године деца схватају разлике у способностима и даровотости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Страх од неуспеха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Избегавање постављања тежих циљева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/>
              <a:t>Улога емоција у мотивацији и учењу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Емотивни доживљај – пратилац знања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Емоције “чувају” знање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Трајно памћење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Иницирање креативности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Обуздавање емоција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Оно што се ради не поклапа се увек са оним што се воли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Емотивна регулација</a:t>
            </a:r>
          </a:p>
          <a:p>
            <a:pPr marL="1188720" lvl="3" indent="-21031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Породица и школа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dirty="0" smtClean="0"/>
              <a:t>Улога емоција у мотивацији и учењу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Без упорности нема учења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Упорност конпензује способности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Повећава физиолошке капацитете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Услови за развој упорности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Довољно времена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Подршка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Дуготрајно играње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Навикавање на одложено задовољење потреба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Тек у петој години деца схватају постојање будућности и прошлости – аутобиографско памћење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3400" dirty="0" smtClean="0"/>
              <a:t>Шта уништава мотивацију деце?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Недостатак љубави и поверења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Недостатак осећаја сигурности и заштићености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Утисак да се нешто не може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Подстицај недовољно примамљив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sz="3400" dirty="0" smtClean="0"/>
              <a:t>Резултат?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Емоционални ожиљци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Неразвијени биохемијски потенцијали мозга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Мали број развијених путева мишљења и синапси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sz="3400" dirty="0" smtClean="0"/>
              <a:t>“Овековечење” погрешних синапси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Шта изазива губитак мотивације?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Претрани притисак родитеља и школе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Исувише високи захтеви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Преоптрећеност очекивањима</a:t>
            </a:r>
            <a:endParaRPr lang="en-US" dirty="0"/>
          </a:p>
        </p:txBody>
      </p:sp>
      <p:sp>
        <p:nvSpPr>
          <p:cNvPr id="52230" name="TextBox 3"/>
          <p:cNvSpPr txBox="1">
            <a:spLocks noChangeArrowheads="1"/>
          </p:cNvSpPr>
          <p:nvPr/>
        </p:nvSpPr>
        <p:spPr bwMode="auto">
          <a:xfrm>
            <a:off x="6705600" y="65532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2231" name="TextBox 4"/>
          <p:cNvSpPr txBox="1">
            <a:spLocks noChangeArrowheads="1"/>
          </p:cNvSpPr>
          <p:nvPr/>
        </p:nvSpPr>
        <p:spPr bwMode="auto">
          <a:xfrm>
            <a:off x="5791200" y="59436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Момчило Степановић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 ученика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Шта утиче да неко дете воли да учи, а неко не воли?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База мотивације формира се пре поласка у школу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Свако дете има особени одговор на мотивационе утицаје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Мотивација није “чаробни штап” јер на учење утичу и способности, свест и мишљење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Мотивација ученика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Спољашњи знаци мотивације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Бистар поглед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Заинтересованост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Ентузијазам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Посвећеност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Истрајност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Мало физиологије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Неке функције мозга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Заштита од мноштва информација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Избор приоритета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0,1 % “свесних”  информација</a:t>
            </a:r>
            <a:endParaRPr lang="x-none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Мисли и мишљење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Осећања </a:t>
            </a:r>
          </a:p>
        </p:txBody>
      </p:sp>
      <p:pic>
        <p:nvPicPr>
          <p:cNvPr id="10246" name="Picture 3" descr="moza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886200"/>
            <a:ext cx="3733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Став познатих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x-none" dirty="0" smtClean="0"/>
              <a:t>Др Ранко Рајовић</a:t>
            </a:r>
          </a:p>
          <a:p>
            <a:pPr lvl="1">
              <a:defRPr/>
            </a:pPr>
            <a:r>
              <a:rPr lang="x-none" dirty="0" smtClean="0"/>
              <a:t>При класичном учењу користи се 5 – 10 % потенцијала мозга</a:t>
            </a:r>
          </a:p>
          <a:p>
            <a:pPr lvl="1">
              <a:defRPr/>
            </a:pPr>
            <a:r>
              <a:rPr lang="x-none" dirty="0" smtClean="0"/>
              <a:t>Мозак је орган за адаптацију и преживљавање</a:t>
            </a:r>
          </a:p>
          <a:p>
            <a:pPr lvl="2">
              <a:defRPr/>
            </a:pPr>
            <a:r>
              <a:rPr lang="x-none" dirty="0" smtClean="0"/>
              <a:t>Примарни задатак: обезбеђење услова за преживљавање</a:t>
            </a:r>
          </a:p>
          <a:p>
            <a:pPr lvl="1">
              <a:defRPr/>
            </a:pPr>
            <a:r>
              <a:rPr lang="x-none" dirty="0" smtClean="0"/>
              <a:t>Интелигенција није наследна – наследан је капацитет за учење</a:t>
            </a:r>
          </a:p>
          <a:p>
            <a:pPr lvl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x-none" dirty="0" smtClean="0"/>
              <a:t>Шта је основа мотивације?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x-none" dirty="0" smtClean="0"/>
              <a:t>Стимуланси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Нуде награду – прете казном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Шта је “филтер” за стимулансе?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x-none" dirty="0" smtClean="0"/>
              <a:t>Осећања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1258</TotalTime>
  <Words>1309</Words>
  <Application>Microsoft Office PowerPoint</Application>
  <PresentationFormat>On-screen Show (4:3)</PresentationFormat>
  <Paragraphs>303</Paragraphs>
  <Slides>47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  <vt:variant>
        <vt:lpstr>Custom Shows</vt:lpstr>
      </vt:variant>
      <vt:variant>
        <vt:i4>1</vt:i4>
      </vt:variant>
    </vt:vector>
  </HeadingPairs>
  <TitlesOfParts>
    <vt:vector size="49" baseType="lpstr">
      <vt:lpstr>Flow</vt:lpstr>
      <vt:lpstr>Мотивација</vt:lpstr>
      <vt:lpstr>Мотивација</vt:lpstr>
      <vt:lpstr>Slide 3</vt:lpstr>
      <vt:lpstr>Мало статистике и занимљивости</vt:lpstr>
      <vt:lpstr>Мотивација ученика</vt:lpstr>
      <vt:lpstr>Мотивација ученика</vt:lpstr>
      <vt:lpstr>Мало физиологије</vt:lpstr>
      <vt:lpstr>Став познатих</vt:lpstr>
      <vt:lpstr>Шта је основа мотивације?</vt:lpstr>
      <vt:lpstr>Још мало физиологије</vt:lpstr>
      <vt:lpstr> Још мало физиологије</vt:lpstr>
      <vt:lpstr>На ком принципу функицонише мотивација?</vt:lpstr>
      <vt:lpstr>Мотивација</vt:lpstr>
      <vt:lpstr>Мотивација</vt:lpstr>
      <vt:lpstr>Мотивација</vt:lpstr>
      <vt:lpstr>Мотивација и учење</vt:lpstr>
      <vt:lpstr>Још мало физиологије</vt:lpstr>
      <vt:lpstr>Још мало физиологије</vt:lpstr>
      <vt:lpstr>Још мало физиологије</vt:lpstr>
      <vt:lpstr>Физиологија учења</vt:lpstr>
      <vt:lpstr>Мотивација и учење</vt:lpstr>
      <vt:lpstr>Врсте мотивације</vt:lpstr>
      <vt:lpstr>Врсте мотивације</vt:lpstr>
      <vt:lpstr>Врсте мотивације</vt:lpstr>
      <vt:lpstr>Питање? </vt:lpstr>
      <vt:lpstr>Питање!</vt:lpstr>
      <vt:lpstr>Врсте мотивације</vt:lpstr>
      <vt:lpstr>Питање?</vt:lpstr>
      <vt:lpstr>Спољашња  мотивација</vt:lpstr>
      <vt:lpstr>Спољашња  мотивација</vt:lpstr>
      <vt:lpstr>Питање!</vt:lpstr>
      <vt:lpstr>Врсте мотивације</vt:lpstr>
      <vt:lpstr>Питање?</vt:lpstr>
      <vt:lpstr>Питање?</vt:lpstr>
      <vt:lpstr>Питање?</vt:lpstr>
      <vt:lpstr>Мало шале</vt:lpstr>
      <vt:lpstr>Питања ?</vt:lpstr>
      <vt:lpstr>Питање ?</vt:lpstr>
      <vt:lpstr>Врсте мотивације</vt:lpstr>
      <vt:lpstr>Мотивација</vt:lpstr>
      <vt:lpstr>Мотивација- педагошка начела</vt:lpstr>
      <vt:lpstr>Мотивација- педагошка начела</vt:lpstr>
      <vt:lpstr>Мотивација- педагошка начела</vt:lpstr>
      <vt:lpstr>Улога емоција у мотивацији и учењу</vt:lpstr>
      <vt:lpstr>Улога емоција у мотивацији и учењу</vt:lpstr>
      <vt:lpstr>Мотивација</vt:lpstr>
      <vt:lpstr>Мотивација</vt:lpstr>
      <vt:lpstr>Custom Show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Мотивација</dc:title>
  <dc:creator>stepa</dc:creator>
  <cp:lastModifiedBy>Momcilo</cp:lastModifiedBy>
  <cp:revision>77</cp:revision>
  <dcterms:created xsi:type="dcterms:W3CDTF">2006-08-16T00:00:00Z</dcterms:created>
  <dcterms:modified xsi:type="dcterms:W3CDTF">2012-05-12T19:10:53Z</dcterms:modified>
</cp:coreProperties>
</file>